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44"/>
  </p:notesMasterIdLst>
  <p:sldIdLst>
    <p:sldId id="256" r:id="rId3"/>
    <p:sldId id="257" r:id="rId4"/>
    <p:sldId id="334" r:id="rId5"/>
    <p:sldId id="259" r:id="rId6"/>
    <p:sldId id="260" r:id="rId7"/>
    <p:sldId id="261" r:id="rId8"/>
    <p:sldId id="262" r:id="rId9"/>
    <p:sldId id="268" r:id="rId10"/>
    <p:sldId id="372" r:id="rId11"/>
    <p:sldId id="276" r:id="rId12"/>
    <p:sldId id="278" r:id="rId13"/>
    <p:sldId id="391" r:id="rId14"/>
    <p:sldId id="392" r:id="rId15"/>
    <p:sldId id="369" r:id="rId16"/>
    <p:sldId id="389" r:id="rId17"/>
    <p:sldId id="393" r:id="rId18"/>
    <p:sldId id="394" r:id="rId19"/>
    <p:sldId id="395" r:id="rId20"/>
    <p:sldId id="298" r:id="rId21"/>
    <p:sldId id="401" r:id="rId22"/>
    <p:sldId id="396" r:id="rId23"/>
    <p:sldId id="397" r:id="rId24"/>
    <p:sldId id="303" r:id="rId25"/>
    <p:sldId id="302" r:id="rId26"/>
    <p:sldId id="398" r:id="rId27"/>
    <p:sldId id="267" r:id="rId28"/>
    <p:sldId id="399" r:id="rId29"/>
    <p:sldId id="373" r:id="rId30"/>
    <p:sldId id="374" r:id="rId31"/>
    <p:sldId id="305" r:id="rId32"/>
    <p:sldId id="310" r:id="rId33"/>
    <p:sldId id="296" r:id="rId34"/>
    <p:sldId id="297" r:id="rId35"/>
    <p:sldId id="313" r:id="rId36"/>
    <p:sldId id="314" r:id="rId37"/>
    <p:sldId id="315" r:id="rId38"/>
    <p:sldId id="271" r:id="rId39"/>
    <p:sldId id="400" r:id="rId40"/>
    <p:sldId id="318" r:id="rId41"/>
    <p:sldId id="319" r:id="rId42"/>
    <p:sldId id="320" r:id="rId43"/>
  </p:sldIdLst>
  <p:sldSz cx="9144000" cy="5143500" type="screen16x9"/>
  <p:notesSz cx="6858000" cy="9144000"/>
  <p:embeddedFontLst>
    <p:embeddedFont>
      <p:font typeface="Adelle Sans Devanagari Thin" panose="02000503000000020004" pitchFamily="2" charset="-78"/>
      <p:regular r:id="rId45"/>
    </p:embeddedFont>
    <p:embeddedFont>
      <p:font typeface="AkayaTelivigala" pitchFamily="2" charset="7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CB5BBF-14A1-44A8-AE45-40D0EF8F1E93}">
  <a:tblStyle styleId="{91CB5BBF-14A1-44A8-AE45-40D0EF8F1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5"/>
    <p:restoredTop sz="97030"/>
  </p:normalViewPr>
  <p:slideViewPr>
    <p:cSldViewPr snapToGrid="0">
      <p:cViewPr varScale="1">
        <p:scale>
          <a:sx n="215" d="100"/>
          <a:sy n="215" d="100"/>
        </p:scale>
        <p:origin x="216" y="22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beb2bd22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beb2bd22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dirty="0"/>
              <a:t>Более формально процесс обучения агента можно представить на следующей схеме.</a:t>
            </a: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dirty="0"/>
              <a:t>Состояние среду принято обозначать </a:t>
            </a:r>
            <a:r>
              <a:rPr lang="en-US" dirty="0"/>
              <a:t>s </a:t>
            </a:r>
            <a:r>
              <a:rPr lang="ru-RU" dirty="0"/>
              <a:t> (от английского </a:t>
            </a:r>
            <a:r>
              <a:rPr lang="en-US" dirty="0"/>
              <a:t>“state”)– </a:t>
            </a:r>
            <a:r>
              <a:rPr lang="ru-RU" dirty="0"/>
              <a:t>так мы будем обозначать ее в наших лекциях.</a:t>
            </a: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dirty="0"/>
              <a:t>Действие принято обозначать </a:t>
            </a:r>
            <a:r>
              <a:rPr lang="en-US" dirty="0"/>
              <a:t>a (</a:t>
            </a:r>
            <a:r>
              <a:rPr lang="ru-RU" dirty="0"/>
              <a:t>от английского </a:t>
            </a:r>
            <a:r>
              <a:rPr lang="en-US" dirty="0"/>
              <a:t>”action”)</a:t>
            </a: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dirty="0"/>
              <a:t>Награду принято обозначать </a:t>
            </a:r>
            <a:r>
              <a:rPr lang="en-US" dirty="0"/>
              <a:t>r (</a:t>
            </a:r>
            <a:r>
              <a:rPr lang="ru-RU" dirty="0"/>
              <a:t>от английского </a:t>
            </a:r>
            <a:r>
              <a:rPr lang="en-US" dirty="0"/>
              <a:t>“reward”)</a:t>
            </a: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dirty="0"/>
              <a:t>Более подробно этих моментов мы коснемся на лекции посвященной алгоритмам </a:t>
            </a:r>
            <a:r>
              <a:rPr lang="en-US" dirty="0"/>
              <a:t>Reinforcement Learning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5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6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92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6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05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beb2bd227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beb2bd227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beb2bd227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5beb2bd227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72f1f5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72f1f5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3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занятия. Чтобы студенты действительно делились обратной связью, рекомендуем не относиться к этому формально и варьировать вопросы в зависимости от темы, формата занятия, аудитории, текущей ситуации.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Варианты вопросов (вы можете задавать свои):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в прошедшем занятии вам показалось наиболее полезным?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тезисами вебинара вы не согласны?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вопросу захотелось глубже изучить информацию?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выводами уходите с занятия?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тема была для вас сложной?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знания получилось применить на практике на вебинаре?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понимаете ли вы, как применять на практике то, что узнали на вебинаре. Если да, то как?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раздел вебинара показался вам самым сложным для понимания?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разделу вам не хватило информации и примеров?</a:t>
            </a:r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jpg"/><Relationship Id="rId7" Type="http://schemas.openxmlformats.org/officeDocument/2006/relationships/image" Target="../media/image4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jpg"/><Relationship Id="rId7" Type="http://schemas.openxmlformats.org/officeDocument/2006/relationships/image" Target="../media/image530.png"/><Relationship Id="rId12" Type="http://schemas.openxmlformats.org/officeDocument/2006/relationships/image" Target="../media/image5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0.png"/><Relationship Id="rId11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08094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youtube.com/watch?v=9CO6M2HsoIA" TargetMode="External"/><Relationship Id="rId5" Type="http://schemas.openxmlformats.org/officeDocument/2006/relationships/hyperlink" Target="https://habr.com/ru/companies/otus/articles/429090/" TargetMode="External"/><Relationship Id="rId4" Type="http://schemas.openxmlformats.org/officeDocument/2006/relationships/hyperlink" Target="https://habr.com/ru/companies/wunderfund/articles/667654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/>
              <a:t>Основные понятия</a:t>
            </a:r>
            <a:r>
              <a:rPr lang="ru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900" dirty="0"/>
              <a:t>Основные понятия Reinforcement Learning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/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 такое Обучение с Подкреплением?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500550" y="3727302"/>
            <a:ext cx="3413400" cy="110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5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Этот метод обучения схож с тем, как люди и животные учатся на основе положительного и отрицательного подкрепления.</a:t>
            </a:r>
            <a:endParaRPr sz="135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900" y="3030155"/>
            <a:ext cx="5124250" cy="18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30083A-FA26-074C-A116-EF5F9B0F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" y="1097072"/>
            <a:ext cx="2982879" cy="2312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337B1-DDA1-0642-93FA-ABAEDC5B58D7}"/>
              </a:ext>
            </a:extLst>
          </p:cNvPr>
          <p:cNvSpPr txBox="1"/>
          <p:nvPr/>
        </p:nvSpPr>
        <p:spPr>
          <a:xfrm>
            <a:off x="3913950" y="1310536"/>
            <a:ext cx="4572000" cy="1314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это направление машинного обучения, где </a:t>
            </a:r>
            <a:r>
              <a:rPr lang="ru-RU" sz="1400" i="1" u="sng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агент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(искусственный интеллект) обучается, </a:t>
            </a:r>
            <a:r>
              <a:rPr lang="ru-RU" sz="1400" i="1" u="sng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принимая решения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действуя </a:t>
            </a:r>
            <a:r>
              <a:rPr lang="ru-RU" sz="1400" i="1" u="sng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некоторой среде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получая награду и штрафы с целью </a:t>
            </a:r>
            <a:r>
              <a:rPr lang="ru-RU" sz="1400" i="1" u="sng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максимизировать некую награду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534E-B2D2-D14F-886E-EBEAB53A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Окружение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EB5B8-ECB5-8C44-836C-4E8518BC2015}"/>
              </a:ext>
            </a:extLst>
          </p:cNvPr>
          <p:cNvSpPr txBox="1"/>
          <p:nvPr/>
        </p:nvSpPr>
        <p:spPr>
          <a:xfrm>
            <a:off x="336192" y="896183"/>
            <a:ext cx="84716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1" u="none" strike="noStrike" dirty="0">
                <a:solidFill>
                  <a:schemeClr val="tx1"/>
                </a:solidFill>
                <a:effectLst/>
                <a:latin typeface="+mn-lt"/>
              </a:rPr>
              <a:t>Определение: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 Окружение или среда - это мир, в котором агент должен "выживать", т.е. всё, с чем агент может прямо или косвенно взаимодействовать.</a:t>
            </a:r>
          </a:p>
          <a:p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Среда обладает состоянием (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State), 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агент может влиять на среду, совершая какие-то действия (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Actions), 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переводя среду при этом из одного состояния в другое и получая какое-то вознаграждение. Среда описывается пространством возможных состояний. Конкретное состояние — вектор в этом пространстве.</a:t>
            </a:r>
          </a:p>
          <a:p>
            <a:endParaRPr lang="ru-RU" sz="18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В зависимости от конкретной задачи, агент может наблюдать либо полное состояние среды, либо только некоторую его часть - формировать наблюдение. В этом случае агенту может потребоваться какое-то внутреннее представление полного состояния, которое будет обновляться по мере получения новых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52139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5BE-C071-1C4A-B38D-74A3DF94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Окружение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3D3AF-5817-D64D-B4E4-F188F58BD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3" t="9261" r="9298" b="15321"/>
          <a:stretch/>
        </p:blipFill>
        <p:spPr>
          <a:xfrm>
            <a:off x="5658233" y="617376"/>
            <a:ext cx="2681831" cy="268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3FC77-93CF-8942-A5AF-B02893264F31}"/>
              </a:ext>
            </a:extLst>
          </p:cNvPr>
          <p:cNvSpPr txBox="1"/>
          <p:nvPr/>
        </p:nvSpPr>
        <p:spPr>
          <a:xfrm>
            <a:off x="298032" y="1553910"/>
            <a:ext cx="5243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Окружение – лабиринт;</a:t>
            </a:r>
          </a:p>
          <a:p>
            <a:endParaRPr lang="ru-RU" sz="1600" dirty="0"/>
          </a:p>
          <a:p>
            <a:r>
              <a:rPr lang="ru-RU" sz="1600" dirty="0"/>
              <a:t>Состояние – положение агента в лабиринте;</a:t>
            </a:r>
          </a:p>
          <a:p>
            <a:endParaRPr lang="ru-RU" sz="1600" dirty="0"/>
          </a:p>
          <a:p>
            <a:r>
              <a:rPr lang="ru-RU" sz="1600" dirty="0"/>
              <a:t>Пространство состояний – возможные положения агента в лабиринте;</a:t>
            </a:r>
          </a:p>
          <a:p>
            <a:endParaRPr lang="ru-RU" sz="1600" dirty="0"/>
          </a:p>
          <a:p>
            <a:r>
              <a:rPr lang="ru-RU" sz="1600" dirty="0"/>
              <a:t>Пространство действий – возможные действия агента: вниз, вверх, вправо, влево, стоять на месте.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A79D-9A64-F34A-9CC0-D0B8D627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56167" y="330723"/>
            <a:ext cx="2168471" cy="16275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D301E2-ED5D-9D4B-8145-71F870EBC34F}"/>
              </a:ext>
            </a:extLst>
          </p:cNvPr>
          <p:cNvSpPr>
            <a:spLocks noChangeAspect="1"/>
          </p:cNvSpPr>
          <p:nvPr/>
        </p:nvSpPr>
        <p:spPr>
          <a:xfrm>
            <a:off x="6591044" y="221891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37E16F89-15E0-DE46-AE2B-F02E17538CBC}"/>
              </a:ext>
            </a:extLst>
          </p:cNvPr>
          <p:cNvSpPr>
            <a:spLocks noChangeAspect="1"/>
          </p:cNvSpPr>
          <p:nvPr/>
        </p:nvSpPr>
        <p:spPr>
          <a:xfrm>
            <a:off x="6815306" y="2272915"/>
            <a:ext cx="72680" cy="36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7EABE74A-0372-5C47-83C9-F50072DD309D}"/>
              </a:ext>
            </a:extLst>
          </p:cNvPr>
          <p:cNvSpPr>
            <a:spLocks noChangeAspect="1"/>
          </p:cNvSpPr>
          <p:nvPr/>
        </p:nvSpPr>
        <p:spPr>
          <a:xfrm rot="5400000">
            <a:off x="6626704" y="2482304"/>
            <a:ext cx="72680" cy="36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4D685926-0853-A047-B2C6-5DB6E50DF895}"/>
              </a:ext>
            </a:extLst>
          </p:cNvPr>
          <p:cNvSpPr>
            <a:spLocks noChangeAspect="1"/>
          </p:cNvSpPr>
          <p:nvPr/>
        </p:nvSpPr>
        <p:spPr>
          <a:xfrm rot="16200000">
            <a:off x="6626704" y="2063526"/>
            <a:ext cx="72680" cy="36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C030AA48-6A10-B247-9E79-2AD511B07CD0}"/>
              </a:ext>
            </a:extLst>
          </p:cNvPr>
          <p:cNvSpPr>
            <a:spLocks noChangeAspect="1"/>
          </p:cNvSpPr>
          <p:nvPr/>
        </p:nvSpPr>
        <p:spPr>
          <a:xfrm flipH="1">
            <a:off x="6401762" y="2280898"/>
            <a:ext cx="72680" cy="36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A1054D-A558-F34C-8B1C-C6D389EE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Окружение</a:t>
            </a:r>
            <a:endParaRPr lang="en-T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425A-5E2E-9542-919E-9C4C489DDD44}"/>
              </a:ext>
            </a:extLst>
          </p:cNvPr>
          <p:cNvCxnSpPr>
            <a:cxnSpLocks/>
          </p:cNvCxnSpPr>
          <p:nvPr/>
        </p:nvCxnSpPr>
        <p:spPr>
          <a:xfrm>
            <a:off x="4461531" y="2030854"/>
            <a:ext cx="468000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83EA30-9921-7C44-8FBB-D346EF5B3911}"/>
              </a:ext>
            </a:extLst>
          </p:cNvPr>
          <p:cNvGrpSpPr/>
          <p:nvPr/>
        </p:nvGrpSpPr>
        <p:grpSpPr>
          <a:xfrm>
            <a:off x="0" y="1356071"/>
            <a:ext cx="4464954" cy="3143234"/>
            <a:chOff x="0" y="1056470"/>
            <a:chExt cx="4464954" cy="314323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F3D83E7-19DE-CA4C-B33A-EACDB7C6153E}"/>
                </a:ext>
              </a:extLst>
            </p:cNvPr>
            <p:cNvGrpSpPr/>
            <p:nvPr/>
          </p:nvGrpSpPr>
          <p:grpSpPr>
            <a:xfrm>
              <a:off x="0" y="1056470"/>
              <a:ext cx="4464954" cy="3143234"/>
              <a:chOff x="278879" y="829204"/>
              <a:chExt cx="4464954" cy="31432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5ABD48-4EA7-674D-9BE8-D311C54725FB}"/>
                  </a:ext>
                </a:extLst>
              </p:cNvPr>
              <p:cNvSpPr/>
              <p:nvPr/>
            </p:nvSpPr>
            <p:spPr>
              <a:xfrm>
                <a:off x="576869" y="1104643"/>
                <a:ext cx="4166964" cy="28677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R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13F6755-4350-734F-83B2-6D622EF48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879" y="829204"/>
                <a:ext cx="2065421" cy="550877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CED297-8E35-DB4B-AF39-59CDB93025CC}"/>
                </a:ext>
              </a:extLst>
            </p:cNvPr>
            <p:cNvSpPr txBox="1"/>
            <p:nvPr/>
          </p:nvSpPr>
          <p:spPr>
            <a:xfrm>
              <a:off x="697844" y="1391938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dirty="0">
                  <a:latin typeface="Adelle Sans Devanagari Thin" panose="02000503000000020004" pitchFamily="2" charset="-78"/>
                  <a:cs typeface="Adelle Sans Devanagari Thin" panose="02000503000000020004" pitchFamily="2" charset="-78"/>
                </a:rPr>
                <a:t>environment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CD8849-BB26-5744-AC6A-82C56613D5FF}"/>
              </a:ext>
            </a:extLst>
          </p:cNvPr>
          <p:cNvSpPr txBox="1"/>
          <p:nvPr/>
        </p:nvSpPr>
        <p:spPr>
          <a:xfrm>
            <a:off x="4970891" y="359035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TR" dirty="0">
                <a:solidFill>
                  <a:srgbClr val="00B050"/>
                </a:solidFill>
              </a:rPr>
              <a:t>nv.reset() → (state, info)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E525C-AEE2-7745-8515-A285DEE257AE}"/>
              </a:ext>
            </a:extLst>
          </p:cNvPr>
          <p:cNvSpPr txBox="1"/>
          <p:nvPr/>
        </p:nvSpPr>
        <p:spPr>
          <a:xfrm>
            <a:off x="4977028" y="4005564"/>
            <a:ext cx="37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TR" dirty="0">
                <a:solidFill>
                  <a:srgbClr val="C00000"/>
                </a:solidFill>
              </a:rPr>
              <a:t>nv.step(action) → (state, reward, done, info)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4CA9D0-447A-604A-BBAD-E9D31F39B4CD}"/>
              </a:ext>
            </a:extLst>
          </p:cNvPr>
          <p:cNvSpPr txBox="1"/>
          <p:nvPr/>
        </p:nvSpPr>
        <p:spPr>
          <a:xfrm>
            <a:off x="4970891" y="2377332"/>
            <a:ext cx="4166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3815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TR" dirty="0">
                <a:solidFill>
                  <a:schemeClr val="accent1">
                    <a:lumMod val="50000"/>
                  </a:schemeClr>
                </a:solidFill>
              </a:rPr>
              <a:t>nv.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observation_space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TR" dirty="0">
                <a:solidFill>
                  <a:schemeClr val="accent1">
                    <a:lumMod val="50000"/>
                  </a:schemeClr>
                </a:solidFill>
              </a:rPr>
              <a:t>→ </a:t>
            </a:r>
            <a:br>
              <a:rPr lang="en-T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Box([…], […], (n,), float32. )</a:t>
            </a:r>
            <a:endParaRPr lang="en-TR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8C6E7-49B4-554A-A7FD-1DBC005E3DBA}"/>
              </a:ext>
            </a:extLst>
          </p:cNvPr>
          <p:cNvSpPr txBox="1"/>
          <p:nvPr/>
        </p:nvSpPr>
        <p:spPr>
          <a:xfrm>
            <a:off x="4970891" y="1863928"/>
            <a:ext cx="18565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TR" dirty="0">
                <a:solidFill>
                  <a:schemeClr val="accent1">
                    <a:lumMod val="50000"/>
                  </a:schemeClr>
                </a:solidFill>
              </a:rPr>
              <a:t>nv.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action_space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TR" dirty="0">
                <a:solidFill>
                  <a:schemeClr val="accent1">
                    <a:lumMod val="50000"/>
                  </a:schemeClr>
                </a:solidFill>
              </a:rPr>
              <a:t>→ </a:t>
            </a:r>
          </a:p>
          <a:p>
            <a:r>
              <a:rPr lang="en-TR" sz="1100" dirty="0">
                <a:solidFill>
                  <a:schemeClr val="accent1">
                    <a:lumMod val="50000"/>
                  </a:schemeClr>
                </a:solidFill>
              </a:rPr>
              <a:t>Discrete(…) / float(…)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B3246-0629-9747-902A-9B7D2A3A262D}"/>
              </a:ext>
            </a:extLst>
          </p:cNvPr>
          <p:cNvCxnSpPr>
            <a:cxnSpLocks/>
          </p:cNvCxnSpPr>
          <p:nvPr/>
        </p:nvCxnSpPr>
        <p:spPr>
          <a:xfrm>
            <a:off x="4461531" y="2557607"/>
            <a:ext cx="468000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C4CF95-B43C-3043-ADEA-FCC0BEC07EB4}"/>
              </a:ext>
            </a:extLst>
          </p:cNvPr>
          <p:cNvCxnSpPr>
            <a:cxnSpLocks/>
          </p:cNvCxnSpPr>
          <p:nvPr/>
        </p:nvCxnSpPr>
        <p:spPr>
          <a:xfrm>
            <a:off x="4461531" y="3765567"/>
            <a:ext cx="4680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DE8CA8-EDF9-8944-8A0D-AAAAB5572E4E}"/>
              </a:ext>
            </a:extLst>
          </p:cNvPr>
          <p:cNvCxnSpPr>
            <a:cxnSpLocks/>
          </p:cNvCxnSpPr>
          <p:nvPr/>
        </p:nvCxnSpPr>
        <p:spPr>
          <a:xfrm>
            <a:off x="4461531" y="4181855"/>
            <a:ext cx="4680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3FEABF-D218-DF43-AB73-D8E8CD4C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46" y="2034692"/>
            <a:ext cx="3839229" cy="22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49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534E-B2D2-D14F-886E-EBEAB53A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Агент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EB5B8-ECB5-8C44-836C-4E8518BC2015}"/>
              </a:ext>
            </a:extLst>
          </p:cNvPr>
          <p:cNvSpPr txBox="1"/>
          <p:nvPr/>
        </p:nvSpPr>
        <p:spPr>
          <a:xfrm>
            <a:off x="336192" y="1239656"/>
            <a:ext cx="847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1" u="none" strike="noStrike" dirty="0">
                <a:solidFill>
                  <a:schemeClr val="tx1"/>
                </a:solidFill>
                <a:effectLst/>
                <a:latin typeface="+mn-lt"/>
              </a:rPr>
              <a:t>Определение: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 Агент - это сущность, способная действовать в некоторой среде, с целью максимизации некоторой числовой характеристики своего поведения, называемой вознаграждением.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85563-C8EF-B445-BED0-BE3CBFE9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9" y="3035758"/>
            <a:ext cx="2265970" cy="1701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9E2951-A692-8741-81BA-38537DCEF683}"/>
              </a:ext>
            </a:extLst>
          </p:cNvPr>
          <p:cNvSpPr txBox="1"/>
          <p:nvPr/>
        </p:nvSpPr>
        <p:spPr>
          <a:xfrm>
            <a:off x="336192" y="2542075"/>
            <a:ext cx="17551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+mn-lt"/>
              </a:rPr>
              <a:t>Мы пишем программу которая ищет выход из лабиринта. 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r>
              <a:rPr lang="ru-RU" sz="1400" dirty="0">
                <a:solidFill>
                  <a:schemeClr val="tx1"/>
                </a:solidFill>
                <a:latin typeface="+mn-lt"/>
              </a:rPr>
              <a:t>Где здесь агент?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3B119-798D-034C-AD61-F8F45D7C0DAD}"/>
              </a:ext>
            </a:extLst>
          </p:cNvPr>
          <p:cNvSpPr txBox="1"/>
          <p:nvPr/>
        </p:nvSpPr>
        <p:spPr>
          <a:xfrm>
            <a:off x="5144205" y="2559860"/>
            <a:ext cx="15086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Мы учим нашу программу играть в </a:t>
            </a:r>
            <a:r>
              <a:rPr lang="en-US" dirty="0"/>
              <a:t>StarCraft.</a:t>
            </a:r>
          </a:p>
          <a:p>
            <a:endParaRPr lang="en-US" dirty="0"/>
          </a:p>
          <a:p>
            <a:r>
              <a:rPr lang="ru-RU" dirty="0"/>
              <a:t>Где здесь состояние?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659298-CE9A-0D45-89A9-0C236A7F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0" y="3181508"/>
            <a:ext cx="2331174" cy="14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6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A1054D-A558-F34C-8B1C-C6D389EE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Агент – Окружение</a:t>
            </a:r>
            <a:endParaRPr lang="en-T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83EA30-9921-7C44-8FBB-D346EF5B3911}"/>
              </a:ext>
            </a:extLst>
          </p:cNvPr>
          <p:cNvGrpSpPr/>
          <p:nvPr/>
        </p:nvGrpSpPr>
        <p:grpSpPr>
          <a:xfrm>
            <a:off x="0" y="1356071"/>
            <a:ext cx="3068456" cy="2234277"/>
            <a:chOff x="0" y="1056470"/>
            <a:chExt cx="4464954" cy="314323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F3D83E7-19DE-CA4C-B33A-EACDB7C6153E}"/>
                </a:ext>
              </a:extLst>
            </p:cNvPr>
            <p:cNvGrpSpPr/>
            <p:nvPr/>
          </p:nvGrpSpPr>
          <p:grpSpPr>
            <a:xfrm>
              <a:off x="0" y="1056470"/>
              <a:ext cx="4464954" cy="3143234"/>
              <a:chOff x="278879" y="829204"/>
              <a:chExt cx="4464954" cy="31432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5ABD48-4EA7-674D-9BE8-D311C54725FB}"/>
                  </a:ext>
                </a:extLst>
              </p:cNvPr>
              <p:cNvSpPr/>
              <p:nvPr/>
            </p:nvSpPr>
            <p:spPr>
              <a:xfrm>
                <a:off x="576869" y="1104643"/>
                <a:ext cx="4166964" cy="28677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R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13F6755-4350-734F-83B2-6D622EF48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879" y="829204"/>
                <a:ext cx="2065421" cy="550877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CED297-8E35-DB4B-AF39-59CDB93025CC}"/>
                </a:ext>
              </a:extLst>
            </p:cNvPr>
            <p:cNvSpPr txBox="1"/>
            <p:nvPr/>
          </p:nvSpPr>
          <p:spPr>
            <a:xfrm>
              <a:off x="697844" y="1391938"/>
              <a:ext cx="1486302" cy="36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100" dirty="0">
                  <a:latin typeface="Adelle Sans Devanagari Thin" panose="02000503000000020004" pitchFamily="2" charset="-78"/>
                  <a:cs typeface="Adelle Sans Devanagari Thin" panose="02000503000000020004" pitchFamily="2" charset="-78"/>
                </a:rPr>
                <a:t>environment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CD8849-BB26-5744-AC6A-82C56613D5FF}"/>
              </a:ext>
            </a:extLst>
          </p:cNvPr>
          <p:cNvSpPr txBox="1"/>
          <p:nvPr/>
        </p:nvSpPr>
        <p:spPr>
          <a:xfrm>
            <a:off x="5461540" y="2719775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00" dirty="0">
                <a:solidFill>
                  <a:srgbClr val="00B050"/>
                </a:solidFill>
              </a:rPr>
              <a:t>(state, info)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E525C-AEE2-7745-8515-A285DEE257AE}"/>
              </a:ext>
            </a:extLst>
          </p:cNvPr>
          <p:cNvSpPr txBox="1"/>
          <p:nvPr/>
        </p:nvSpPr>
        <p:spPr>
          <a:xfrm>
            <a:off x="4660734" y="3534080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solidFill>
                  <a:srgbClr val="C00000"/>
                </a:solidFill>
              </a:rPr>
              <a:t>(</a:t>
            </a:r>
            <a:r>
              <a:rPr lang="en-TR" sz="1000" dirty="0">
                <a:solidFill>
                  <a:srgbClr val="C00000"/>
                </a:solidFill>
              </a:rPr>
              <a:t>state, reward, done, info)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4CA9D0-447A-604A-BBAD-E9D31F39B4CD}"/>
              </a:ext>
            </a:extLst>
          </p:cNvPr>
          <p:cNvSpPr txBox="1"/>
          <p:nvPr/>
        </p:nvSpPr>
        <p:spPr>
          <a:xfrm>
            <a:off x="3068456" y="1868528"/>
            <a:ext cx="2017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38150" algn="l"/>
              </a:tabLst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TR" sz="1000" dirty="0">
                <a:solidFill>
                  <a:schemeClr val="accent1">
                    <a:lumMod val="50000"/>
                  </a:schemeClr>
                </a:solidFill>
              </a:rPr>
              <a:t>nv.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</a:rPr>
              <a:t>observation_space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()</a:t>
            </a:r>
            <a:endParaRPr lang="en-TR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8C6E7-49B4-554A-A7FD-1DBC005E3DBA}"/>
              </a:ext>
            </a:extLst>
          </p:cNvPr>
          <p:cNvSpPr txBox="1"/>
          <p:nvPr/>
        </p:nvSpPr>
        <p:spPr>
          <a:xfrm>
            <a:off x="3068456" y="1322110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TR" sz="1000" dirty="0">
                <a:solidFill>
                  <a:schemeClr val="accent1">
                    <a:lumMod val="50000"/>
                  </a:schemeClr>
                </a:solidFill>
              </a:rPr>
              <a:t>nv.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</a:rPr>
              <a:t>action_space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()</a:t>
            </a:r>
            <a:endParaRPr lang="en-TR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B3246-0629-9747-902A-9B7D2A3A262D}"/>
              </a:ext>
            </a:extLst>
          </p:cNvPr>
          <p:cNvCxnSpPr>
            <a:cxnSpLocks/>
          </p:cNvCxnSpPr>
          <p:nvPr/>
        </p:nvCxnSpPr>
        <p:spPr>
          <a:xfrm>
            <a:off x="3074589" y="2162613"/>
            <a:ext cx="3209612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C4CF95-B43C-3043-ADEA-FCC0BEC07EB4}"/>
              </a:ext>
            </a:extLst>
          </p:cNvPr>
          <p:cNvCxnSpPr>
            <a:cxnSpLocks/>
          </p:cNvCxnSpPr>
          <p:nvPr/>
        </p:nvCxnSpPr>
        <p:spPr>
          <a:xfrm>
            <a:off x="3094245" y="2702000"/>
            <a:ext cx="3203476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DE8CA8-EDF9-8944-8A0D-AAAAB5572E4E}"/>
              </a:ext>
            </a:extLst>
          </p:cNvPr>
          <p:cNvCxnSpPr>
            <a:cxnSpLocks/>
          </p:cNvCxnSpPr>
          <p:nvPr/>
        </p:nvCxnSpPr>
        <p:spPr>
          <a:xfrm>
            <a:off x="3080725" y="3495870"/>
            <a:ext cx="320347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3FEABF-D218-DF43-AB73-D8E8CD4C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9" y="1943729"/>
            <a:ext cx="2610726" cy="15556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5FDE0C-5AF4-CA46-9F4E-4CDB65C0917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2589"/>
          <a:stretch/>
        </p:blipFill>
        <p:spPr>
          <a:xfrm>
            <a:off x="6284201" y="2162613"/>
            <a:ext cx="1948232" cy="16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37283A3-D725-B644-B9CF-1CD41F5D1051}"/>
              </a:ext>
            </a:extLst>
          </p:cNvPr>
          <p:cNvCxnSpPr>
            <a:cxnSpLocks/>
          </p:cNvCxnSpPr>
          <p:nvPr/>
        </p:nvCxnSpPr>
        <p:spPr>
          <a:xfrm>
            <a:off x="3077657" y="1594529"/>
            <a:ext cx="3370588" cy="568084"/>
          </a:xfrm>
          <a:prstGeom prst="bentConnector3">
            <a:avLst>
              <a:gd name="adj1" fmla="val 100070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65801D-E372-AE4A-A747-EE72F134334F}"/>
              </a:ext>
            </a:extLst>
          </p:cNvPr>
          <p:cNvSpPr txBox="1"/>
          <p:nvPr/>
        </p:nvSpPr>
        <p:spPr>
          <a:xfrm>
            <a:off x="3068456" y="3218358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action</a:t>
            </a:r>
            <a:endParaRPr lang="en-TR" sz="1000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0BD41-B911-8243-B5A1-CC3368F47F67}"/>
              </a:ext>
            </a:extLst>
          </p:cNvPr>
          <p:cNvSpPr txBox="1"/>
          <p:nvPr/>
        </p:nvSpPr>
        <p:spPr>
          <a:xfrm>
            <a:off x="3098110" y="243541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e</a:t>
            </a:r>
            <a:r>
              <a:rPr lang="en-TR" sz="1000" dirty="0">
                <a:solidFill>
                  <a:srgbClr val="00B050"/>
                </a:solidFill>
              </a:rPr>
              <a:t>nv.reset()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9D766E-66C4-CC44-ABBA-49F1BDC70C6A}"/>
              </a:ext>
            </a:extLst>
          </p:cNvPr>
          <p:cNvSpPr txBox="1"/>
          <p:nvPr/>
        </p:nvSpPr>
        <p:spPr>
          <a:xfrm>
            <a:off x="5447650" y="1602223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Discrete / float</a:t>
            </a:r>
            <a:endParaRPr lang="en-TR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28B075-DDA0-6847-B800-B6CADE0D8ECD}"/>
              </a:ext>
            </a:extLst>
          </p:cNvPr>
          <p:cNvSpPr txBox="1"/>
          <p:nvPr/>
        </p:nvSpPr>
        <p:spPr>
          <a:xfrm>
            <a:off x="5854134" y="2161377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Box</a:t>
            </a:r>
            <a:endParaRPr lang="en-TR" sz="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3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4C76-ED5A-424F-B7AA-E46A9E8A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EA42F-A92E-7D4F-AAF7-851B49ED7472}"/>
              </a:ext>
            </a:extLst>
          </p:cNvPr>
          <p:cNvSpPr txBox="1"/>
          <p:nvPr/>
        </p:nvSpPr>
        <p:spPr>
          <a:xfrm>
            <a:off x="500551" y="1215109"/>
            <a:ext cx="852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Политика (стратегия агента) - это правило или набор правил, определяющих, какие действия агент должен предпринимать в различных состояниях среды.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8D5961-95CB-2C41-915F-821453CF2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73434"/>
              </p:ext>
            </p:extLst>
          </p:nvPr>
        </p:nvGraphicFramePr>
        <p:xfrm>
          <a:off x="576039" y="2242998"/>
          <a:ext cx="2701070" cy="2653620"/>
        </p:xfrm>
        <a:graphic>
          <a:graphicData uri="http://schemas.openxmlformats.org/drawingml/2006/table">
            <a:tbl>
              <a:tblPr/>
              <a:tblGrid>
                <a:gridCol w="540214">
                  <a:extLst>
                    <a:ext uri="{9D8B030D-6E8A-4147-A177-3AD203B41FA5}">
                      <a16:colId xmlns:a16="http://schemas.microsoft.com/office/drawing/2014/main" val="1845468549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339863877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43082244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785429814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084434534"/>
                    </a:ext>
                  </a:extLst>
                </a:gridCol>
              </a:tblGrid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324059508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648487245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←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710354260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477810724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569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0CF963-FD9B-C84C-8216-E9434BDD44CD}"/>
              </a:ext>
            </a:extLst>
          </p:cNvPr>
          <p:cNvSpPr txBox="1"/>
          <p:nvPr/>
        </p:nvSpPr>
        <p:spPr>
          <a:xfrm>
            <a:off x="576039" y="1965999"/>
            <a:ext cx="107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Политика 1</a:t>
            </a:r>
            <a:endParaRPr lang="en-TR" sz="1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CA7C45-4555-7544-82EB-0A98B7CFB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99741"/>
              </p:ext>
            </p:extLst>
          </p:nvPr>
        </p:nvGraphicFramePr>
        <p:xfrm>
          <a:off x="5227315" y="2242998"/>
          <a:ext cx="2701070" cy="2653620"/>
        </p:xfrm>
        <a:graphic>
          <a:graphicData uri="http://schemas.openxmlformats.org/drawingml/2006/table">
            <a:tbl>
              <a:tblPr/>
              <a:tblGrid>
                <a:gridCol w="540214">
                  <a:extLst>
                    <a:ext uri="{9D8B030D-6E8A-4147-A177-3AD203B41FA5}">
                      <a16:colId xmlns:a16="http://schemas.microsoft.com/office/drawing/2014/main" val="3548657222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644367806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3584092873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29591316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647447773"/>
                    </a:ext>
                  </a:extLst>
                </a:gridCol>
              </a:tblGrid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3445651728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702653396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2554060127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4249299186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493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C81A02-A23B-7B4A-86F7-D952C7DA6ADF}"/>
              </a:ext>
            </a:extLst>
          </p:cNvPr>
          <p:cNvSpPr txBox="1"/>
          <p:nvPr/>
        </p:nvSpPr>
        <p:spPr>
          <a:xfrm>
            <a:off x="5135260" y="1965999"/>
            <a:ext cx="107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Политика 2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1188074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0BDE-3585-C04E-ADB9-9E949A81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Награда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AC6B7-F452-C944-BF82-C900E4E4E531}"/>
              </a:ext>
            </a:extLst>
          </p:cNvPr>
          <p:cNvSpPr txBox="1"/>
          <p:nvPr/>
        </p:nvSpPr>
        <p:spPr>
          <a:xfrm>
            <a:off x="500550" y="887773"/>
            <a:ext cx="852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Вознаграждение представляет собой числовую обратную связь, которую агент получает от среды в ответ на свои действия. Цель агента - максимизировать суммарное вознаграждение (как правило).</a:t>
            </a:r>
          </a:p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Результатом действия политики на среду является траектория, которая определяет суммарную награду агента. 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Поскольку награда определяется действиями агента в среде – то награда определяется политикой агента.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667886-F1B8-B04F-A735-EF3F4C307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40269"/>
              </p:ext>
            </p:extLst>
          </p:nvPr>
        </p:nvGraphicFramePr>
        <p:xfrm>
          <a:off x="576039" y="2335053"/>
          <a:ext cx="2701070" cy="2653620"/>
        </p:xfrm>
        <a:graphic>
          <a:graphicData uri="http://schemas.openxmlformats.org/drawingml/2006/table">
            <a:tbl>
              <a:tblPr/>
              <a:tblGrid>
                <a:gridCol w="540214">
                  <a:extLst>
                    <a:ext uri="{9D8B030D-6E8A-4147-A177-3AD203B41FA5}">
                      <a16:colId xmlns:a16="http://schemas.microsoft.com/office/drawing/2014/main" val="1845468549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339863877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43082244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785429814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084434534"/>
                    </a:ext>
                  </a:extLst>
                </a:gridCol>
              </a:tblGrid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324059508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648487245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←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354260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810724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569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B41FF7-E4BC-F14C-978B-291490063FA5}"/>
              </a:ext>
            </a:extLst>
          </p:cNvPr>
          <p:cNvSpPr txBox="1"/>
          <p:nvPr/>
        </p:nvSpPr>
        <p:spPr>
          <a:xfrm>
            <a:off x="576038" y="2058054"/>
            <a:ext cx="231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Политика 1, награда = -9</a:t>
            </a:r>
            <a:endParaRPr lang="en-TR" sz="1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E0B281-CC94-644B-A842-52611D07D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24753"/>
              </p:ext>
            </p:extLst>
          </p:nvPr>
        </p:nvGraphicFramePr>
        <p:xfrm>
          <a:off x="5227315" y="2335053"/>
          <a:ext cx="2701070" cy="2653620"/>
        </p:xfrm>
        <a:graphic>
          <a:graphicData uri="http://schemas.openxmlformats.org/drawingml/2006/table">
            <a:tbl>
              <a:tblPr/>
              <a:tblGrid>
                <a:gridCol w="540214">
                  <a:extLst>
                    <a:ext uri="{9D8B030D-6E8A-4147-A177-3AD203B41FA5}">
                      <a16:colId xmlns:a16="http://schemas.microsoft.com/office/drawing/2014/main" val="3548657222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644367806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3584092873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29591316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647447773"/>
                    </a:ext>
                  </a:extLst>
                </a:gridCol>
              </a:tblGrid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3445651728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702653396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060127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←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299186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493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3B17AA-7645-F84B-A268-1BD97FAFEA13}"/>
              </a:ext>
            </a:extLst>
          </p:cNvPr>
          <p:cNvSpPr txBox="1"/>
          <p:nvPr/>
        </p:nvSpPr>
        <p:spPr>
          <a:xfrm>
            <a:off x="5227315" y="2058054"/>
            <a:ext cx="2118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Политика 2, награда = -15</a:t>
            </a:r>
            <a:endParaRPr lang="en-T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02A19-925B-864B-988F-078E9B8FA4CB}"/>
              </a:ext>
            </a:extLst>
          </p:cNvPr>
          <p:cNvSpPr txBox="1"/>
          <p:nvPr/>
        </p:nvSpPr>
        <p:spPr>
          <a:xfrm>
            <a:off x="5458923" y="3925733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1B53A-CF71-874E-99A6-F29A1EC7E5A0}"/>
              </a:ext>
            </a:extLst>
          </p:cNvPr>
          <p:cNvSpPr txBox="1"/>
          <p:nvPr/>
        </p:nvSpPr>
        <p:spPr>
          <a:xfrm>
            <a:off x="2480629" y="3406722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6A834-3D19-9943-BFC8-D56D5A80B1B0}"/>
              </a:ext>
            </a:extLst>
          </p:cNvPr>
          <p:cNvSpPr txBox="1"/>
          <p:nvPr/>
        </p:nvSpPr>
        <p:spPr>
          <a:xfrm>
            <a:off x="2480629" y="286186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0F451-1F65-F749-9696-2A9572E6773E}"/>
              </a:ext>
            </a:extLst>
          </p:cNvPr>
          <p:cNvSpPr txBox="1"/>
          <p:nvPr/>
        </p:nvSpPr>
        <p:spPr>
          <a:xfrm>
            <a:off x="1958637" y="286186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3BFB1-47ED-254B-B80E-3AB1682F605B}"/>
              </a:ext>
            </a:extLst>
          </p:cNvPr>
          <p:cNvSpPr txBox="1"/>
          <p:nvPr/>
        </p:nvSpPr>
        <p:spPr>
          <a:xfrm>
            <a:off x="1413535" y="2866185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780B9-3114-4A49-9096-E7498C81BE86}"/>
              </a:ext>
            </a:extLst>
          </p:cNvPr>
          <p:cNvSpPr txBox="1"/>
          <p:nvPr/>
        </p:nvSpPr>
        <p:spPr>
          <a:xfrm>
            <a:off x="1370501" y="2341190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F589D-330A-7247-86C0-7FBCC0F5A38F}"/>
              </a:ext>
            </a:extLst>
          </p:cNvPr>
          <p:cNvSpPr txBox="1"/>
          <p:nvPr/>
        </p:nvSpPr>
        <p:spPr>
          <a:xfrm>
            <a:off x="6027035" y="4453986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96BEA-5896-FF42-8CE4-1660B3A99894}"/>
              </a:ext>
            </a:extLst>
          </p:cNvPr>
          <p:cNvSpPr txBox="1"/>
          <p:nvPr/>
        </p:nvSpPr>
        <p:spPr>
          <a:xfrm>
            <a:off x="846379" y="2339796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EFE0C0-6844-0D43-8A4A-388D40C4E791}"/>
              </a:ext>
            </a:extLst>
          </p:cNvPr>
          <p:cNvSpPr txBox="1"/>
          <p:nvPr/>
        </p:nvSpPr>
        <p:spPr>
          <a:xfrm>
            <a:off x="3016241" y="4466260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F8F-510F-B441-B4F7-42F200BBC295}"/>
              </a:ext>
            </a:extLst>
          </p:cNvPr>
          <p:cNvSpPr txBox="1"/>
          <p:nvPr/>
        </p:nvSpPr>
        <p:spPr>
          <a:xfrm>
            <a:off x="3016241" y="3938684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AAD490-2E5B-7148-829C-11F84502D989}"/>
              </a:ext>
            </a:extLst>
          </p:cNvPr>
          <p:cNvSpPr txBox="1"/>
          <p:nvPr/>
        </p:nvSpPr>
        <p:spPr>
          <a:xfrm>
            <a:off x="3016241" y="3406722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6FE5F3-7DF6-3440-9242-836E01F07EEE}"/>
              </a:ext>
            </a:extLst>
          </p:cNvPr>
          <p:cNvSpPr txBox="1"/>
          <p:nvPr/>
        </p:nvSpPr>
        <p:spPr>
          <a:xfrm>
            <a:off x="6046472" y="3925733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E681-F817-9F47-9CF9-5780254D84D9}"/>
              </a:ext>
            </a:extLst>
          </p:cNvPr>
          <p:cNvSpPr txBox="1"/>
          <p:nvPr/>
        </p:nvSpPr>
        <p:spPr>
          <a:xfrm>
            <a:off x="6041481" y="339444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4E544B-1C23-844D-87B3-1B4DBA107DB5}"/>
              </a:ext>
            </a:extLst>
          </p:cNvPr>
          <p:cNvSpPr txBox="1"/>
          <p:nvPr/>
        </p:nvSpPr>
        <p:spPr>
          <a:xfrm>
            <a:off x="6041481" y="2849594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A57B8-D247-0C46-92AE-837DE086FE90}"/>
              </a:ext>
            </a:extLst>
          </p:cNvPr>
          <p:cNvSpPr txBox="1"/>
          <p:nvPr/>
        </p:nvSpPr>
        <p:spPr>
          <a:xfrm>
            <a:off x="6027035" y="2327522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A73D1F-554B-4A4F-AE28-DAA841259742}"/>
              </a:ext>
            </a:extLst>
          </p:cNvPr>
          <p:cNvSpPr txBox="1"/>
          <p:nvPr/>
        </p:nvSpPr>
        <p:spPr>
          <a:xfrm>
            <a:off x="5532491" y="2339990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D2C217-4464-8347-955F-BF609F952248}"/>
              </a:ext>
            </a:extLst>
          </p:cNvPr>
          <p:cNvSpPr txBox="1"/>
          <p:nvPr/>
        </p:nvSpPr>
        <p:spPr>
          <a:xfrm>
            <a:off x="6600742" y="4453986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1A77B7-5DB9-0647-8927-74AE781D532E}"/>
              </a:ext>
            </a:extLst>
          </p:cNvPr>
          <p:cNvSpPr txBox="1"/>
          <p:nvPr/>
        </p:nvSpPr>
        <p:spPr>
          <a:xfrm>
            <a:off x="6555229" y="3929504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9D22EF-B2F9-9B4A-940B-9D4ADE5B4949}"/>
              </a:ext>
            </a:extLst>
          </p:cNvPr>
          <p:cNvSpPr txBox="1"/>
          <p:nvPr/>
        </p:nvSpPr>
        <p:spPr>
          <a:xfrm>
            <a:off x="5509900" y="4445977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6F5D55-17D7-7842-9BD8-316E7C3FDDA4}"/>
              </a:ext>
            </a:extLst>
          </p:cNvPr>
          <p:cNvSpPr txBox="1"/>
          <p:nvPr/>
        </p:nvSpPr>
        <p:spPr>
          <a:xfrm>
            <a:off x="7670083" y="4450291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594F-B6F0-F941-B651-392ABA855F72}"/>
              </a:ext>
            </a:extLst>
          </p:cNvPr>
          <p:cNvSpPr txBox="1"/>
          <p:nvPr/>
        </p:nvSpPr>
        <p:spPr>
          <a:xfrm>
            <a:off x="7670083" y="3913692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DF5D96-D0F0-AE4C-8564-EE3E7E1272D9}"/>
              </a:ext>
            </a:extLst>
          </p:cNvPr>
          <p:cNvSpPr txBox="1"/>
          <p:nvPr/>
        </p:nvSpPr>
        <p:spPr>
          <a:xfrm>
            <a:off x="7652347" y="339444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C7578-6A76-0E40-BAB4-D566BFED447E}"/>
              </a:ext>
            </a:extLst>
          </p:cNvPr>
          <p:cNvSpPr txBox="1"/>
          <p:nvPr/>
        </p:nvSpPr>
        <p:spPr>
          <a:xfrm>
            <a:off x="7138387" y="3400793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3B3CB1-A9B5-BF47-9EFC-D8F43D1317FD}"/>
              </a:ext>
            </a:extLst>
          </p:cNvPr>
          <p:cNvSpPr txBox="1"/>
          <p:nvPr/>
        </p:nvSpPr>
        <p:spPr>
          <a:xfrm>
            <a:off x="7142778" y="392385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-1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2049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Политика</a:t>
            </a:r>
            <a:r>
              <a:rPr lang="en-US" dirty="0"/>
              <a:t> </a:t>
            </a:r>
            <a:r>
              <a:rPr lang="ru-RU" dirty="0"/>
              <a:t>и награда</a:t>
            </a:r>
            <a:r>
              <a:rPr lang="ru" dirty="0"/>
              <a:t> (более строго)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307283"/>
                <a:ext cx="8285940" cy="350549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l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Политикой называется отображение из пространства состояний в пространство действий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Результатом действия политики на среду является траектория агента, которая определяет его конечную награду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Цель агента - максимизировать суммарное вознаграждение (выработать политику)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11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307283"/>
                <a:ext cx="8285940" cy="3505493"/>
              </a:xfrm>
              <a:prstGeom prst="rect">
                <a:avLst/>
              </a:prstGeom>
              <a:blipFill>
                <a:blip r:embed="rId3"/>
                <a:stretch>
                  <a:fillRect b="-29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A7DA001-3D47-5E4F-920F-E6DBD4BDE648}"/>
              </a:ext>
            </a:extLst>
          </p:cNvPr>
          <p:cNvSpPr/>
          <p:nvPr/>
        </p:nvSpPr>
        <p:spPr>
          <a:xfrm>
            <a:off x="3835570" y="4130142"/>
            <a:ext cx="1718336" cy="7425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DD57-122E-7C4D-AECC-3D5CCA90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дисконтирования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1D7CD-4BD7-234A-8831-4C4D39EB0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9" t="14247"/>
          <a:stretch/>
        </p:blipFill>
        <p:spPr>
          <a:xfrm>
            <a:off x="1436037" y="1233519"/>
            <a:ext cx="6271925" cy="34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4C76-ED5A-424F-B7AA-E46A9E8A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Политика – </a:t>
            </a:r>
            <a:br>
              <a:rPr lang="ru-RU" dirty="0"/>
            </a:br>
            <a:r>
              <a:rPr lang="ru-RU" sz="2400" dirty="0"/>
              <a:t>детерминированная и стохастическая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EA42F-A92E-7D4F-AAF7-851B49ED7472}"/>
              </a:ext>
            </a:extLst>
          </p:cNvPr>
          <p:cNvSpPr txBox="1"/>
          <p:nvPr/>
        </p:nvSpPr>
        <p:spPr>
          <a:xfrm>
            <a:off x="500550" y="1426624"/>
            <a:ext cx="852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Если в каждом состоянии агент, согласно политики, может выполнить одно единственное действие – то такая политика называется детерминированной.</a:t>
            </a:r>
          </a:p>
          <a:p>
            <a:r>
              <a:rPr lang="ru-RU" dirty="0">
                <a:solidFill>
                  <a:schemeClr val="tx1"/>
                </a:solidFill>
                <a:latin typeface="Söhne"/>
              </a:rPr>
              <a:t>Если в каждом состоянии агент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, согласно политики,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может выполнить несколько действий с какой-то вероятностью – такая политика называется стохастической.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6100E7-6841-7A4B-BB34-967744455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15353"/>
              </p:ext>
            </p:extLst>
          </p:nvPr>
        </p:nvGraphicFramePr>
        <p:xfrm>
          <a:off x="1318605" y="3077055"/>
          <a:ext cx="1719165" cy="1702960"/>
        </p:xfrm>
        <a:graphic>
          <a:graphicData uri="http://schemas.openxmlformats.org/drawingml/2006/table">
            <a:tbl>
              <a:tblPr/>
              <a:tblGrid>
                <a:gridCol w="343833">
                  <a:extLst>
                    <a:ext uri="{9D8B030D-6E8A-4147-A177-3AD203B41FA5}">
                      <a16:colId xmlns:a16="http://schemas.microsoft.com/office/drawing/2014/main" val="1845468549"/>
                    </a:ext>
                  </a:extLst>
                </a:gridCol>
                <a:gridCol w="343833">
                  <a:extLst>
                    <a:ext uri="{9D8B030D-6E8A-4147-A177-3AD203B41FA5}">
                      <a16:colId xmlns:a16="http://schemas.microsoft.com/office/drawing/2014/main" val="1339863877"/>
                    </a:ext>
                  </a:extLst>
                </a:gridCol>
                <a:gridCol w="343833">
                  <a:extLst>
                    <a:ext uri="{9D8B030D-6E8A-4147-A177-3AD203B41FA5}">
                      <a16:colId xmlns:a16="http://schemas.microsoft.com/office/drawing/2014/main" val="43082244"/>
                    </a:ext>
                  </a:extLst>
                </a:gridCol>
                <a:gridCol w="343833">
                  <a:extLst>
                    <a:ext uri="{9D8B030D-6E8A-4147-A177-3AD203B41FA5}">
                      <a16:colId xmlns:a16="http://schemas.microsoft.com/office/drawing/2014/main" val="1785429814"/>
                    </a:ext>
                  </a:extLst>
                </a:gridCol>
                <a:gridCol w="343833">
                  <a:extLst>
                    <a:ext uri="{9D8B030D-6E8A-4147-A177-3AD203B41FA5}">
                      <a16:colId xmlns:a16="http://schemas.microsoft.com/office/drawing/2014/main" val="1084434534"/>
                    </a:ext>
                  </a:extLst>
                </a:gridCol>
              </a:tblGrid>
              <a:tr h="3405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↓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↑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↓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→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324059508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→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1100" u="none" strike="noStrike" dirty="0">
                          <a:effectLst/>
                        </a:rPr>
                        <a:t>↓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→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1100" u="none" strike="noStrike" dirty="0">
                          <a:effectLst/>
                        </a:rPr>
                        <a:t>↓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→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648487245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←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→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↑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→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↓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710354260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←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↓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→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→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 dirty="0">
                          <a:effectLst/>
                        </a:rPr>
                        <a:t>↓</a:t>
                      </a:r>
                      <a:endParaRPr lang="en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477810724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→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↑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→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1100" u="none" strike="noStrike">
                          <a:effectLst/>
                        </a:rPr>
                        <a:t>↑</a:t>
                      </a:r>
                      <a:endParaRPr lang="en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569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1605730-185F-EB4D-B580-0993010E7F1D}"/>
              </a:ext>
            </a:extLst>
          </p:cNvPr>
          <p:cNvSpPr txBox="1"/>
          <p:nvPr/>
        </p:nvSpPr>
        <p:spPr>
          <a:xfrm>
            <a:off x="1278714" y="2646168"/>
            <a:ext cx="1798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Детерминированная политика</a:t>
            </a:r>
            <a:endParaRPr lang="en-TR" sz="105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1E289C-171F-0547-B917-FCD03C300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91267"/>
              </p:ext>
            </p:extLst>
          </p:nvPr>
        </p:nvGraphicFramePr>
        <p:xfrm>
          <a:off x="5286952" y="2762770"/>
          <a:ext cx="2335092" cy="2217846"/>
        </p:xfrm>
        <a:graphic>
          <a:graphicData uri="http://schemas.openxmlformats.org/drawingml/2006/table">
            <a:tbl>
              <a:tblPr/>
              <a:tblGrid>
                <a:gridCol w="389182">
                  <a:extLst>
                    <a:ext uri="{9D8B030D-6E8A-4147-A177-3AD203B41FA5}">
                      <a16:colId xmlns:a16="http://schemas.microsoft.com/office/drawing/2014/main" val="1845468549"/>
                    </a:ext>
                  </a:extLst>
                </a:gridCol>
                <a:gridCol w="389182">
                  <a:extLst>
                    <a:ext uri="{9D8B030D-6E8A-4147-A177-3AD203B41FA5}">
                      <a16:colId xmlns:a16="http://schemas.microsoft.com/office/drawing/2014/main" val="2649802999"/>
                    </a:ext>
                  </a:extLst>
                </a:gridCol>
                <a:gridCol w="389182">
                  <a:extLst>
                    <a:ext uri="{9D8B030D-6E8A-4147-A177-3AD203B41FA5}">
                      <a16:colId xmlns:a16="http://schemas.microsoft.com/office/drawing/2014/main" val="1339863877"/>
                    </a:ext>
                  </a:extLst>
                </a:gridCol>
                <a:gridCol w="389182">
                  <a:extLst>
                    <a:ext uri="{9D8B030D-6E8A-4147-A177-3AD203B41FA5}">
                      <a16:colId xmlns:a16="http://schemas.microsoft.com/office/drawing/2014/main" val="43082244"/>
                    </a:ext>
                  </a:extLst>
                </a:gridCol>
                <a:gridCol w="389182">
                  <a:extLst>
                    <a:ext uri="{9D8B030D-6E8A-4147-A177-3AD203B41FA5}">
                      <a16:colId xmlns:a16="http://schemas.microsoft.com/office/drawing/2014/main" val="1785429814"/>
                    </a:ext>
                  </a:extLst>
                </a:gridCol>
                <a:gridCol w="389182">
                  <a:extLst>
                    <a:ext uri="{9D8B030D-6E8A-4147-A177-3AD203B41FA5}">
                      <a16:colId xmlns:a16="http://schemas.microsoft.com/office/drawing/2014/main" val="1084434534"/>
                    </a:ext>
                  </a:extLst>
                </a:gridCol>
              </a:tblGrid>
              <a:tr h="369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59508"/>
                  </a:ext>
                </a:extLst>
              </a:tr>
              <a:tr h="369641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87245"/>
                  </a:ext>
                </a:extLst>
              </a:tr>
              <a:tr h="369641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354260"/>
                  </a:ext>
                </a:extLst>
              </a:tr>
              <a:tr h="369641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838907"/>
                  </a:ext>
                </a:extLst>
              </a:tr>
              <a:tr h="369641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810724"/>
                  </a:ext>
                </a:extLst>
              </a:tr>
              <a:tr h="369641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34" marR="8134" marT="8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134" marR="8134" marT="8134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56910"/>
                  </a:ext>
                </a:extLst>
              </a:tr>
            </a:tbl>
          </a:graphicData>
        </a:graphic>
      </p:graphicFrame>
      <p:sp>
        <p:nvSpPr>
          <p:cNvPr id="11" name="Quad Arrow 10">
            <a:extLst>
              <a:ext uri="{FF2B5EF4-FFF2-40B4-BE49-F238E27FC236}">
                <a16:creationId xmlns:a16="http://schemas.microsoft.com/office/drawing/2014/main" id="{753F4893-B4E3-944F-B64C-38B97AEAF2D3}"/>
              </a:ext>
            </a:extLst>
          </p:cNvPr>
          <p:cNvSpPr>
            <a:spLocks noChangeAspect="1"/>
          </p:cNvSpPr>
          <p:nvPr/>
        </p:nvSpPr>
        <p:spPr>
          <a:xfrm>
            <a:off x="5454322" y="2939533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Quad Arrow 11">
            <a:extLst>
              <a:ext uri="{FF2B5EF4-FFF2-40B4-BE49-F238E27FC236}">
                <a16:creationId xmlns:a16="http://schemas.microsoft.com/office/drawing/2014/main" id="{AE7045D3-ECEE-544E-99C4-D5F59AC8A0C2}"/>
              </a:ext>
            </a:extLst>
          </p:cNvPr>
          <p:cNvSpPr>
            <a:spLocks noChangeAspect="1"/>
          </p:cNvSpPr>
          <p:nvPr/>
        </p:nvSpPr>
        <p:spPr>
          <a:xfrm>
            <a:off x="6238498" y="2939533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Quad Arrow 12">
            <a:extLst>
              <a:ext uri="{FF2B5EF4-FFF2-40B4-BE49-F238E27FC236}">
                <a16:creationId xmlns:a16="http://schemas.microsoft.com/office/drawing/2014/main" id="{B8842927-6EFE-C242-88F9-039CC2028BE3}"/>
              </a:ext>
            </a:extLst>
          </p:cNvPr>
          <p:cNvSpPr>
            <a:spLocks noChangeAspect="1"/>
          </p:cNvSpPr>
          <p:nvPr/>
        </p:nvSpPr>
        <p:spPr>
          <a:xfrm>
            <a:off x="7022674" y="2939533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Quad Arrow 13">
            <a:extLst>
              <a:ext uri="{FF2B5EF4-FFF2-40B4-BE49-F238E27FC236}">
                <a16:creationId xmlns:a16="http://schemas.microsoft.com/office/drawing/2014/main" id="{714C164C-66AB-4949-A3ED-B49D30ECEA19}"/>
              </a:ext>
            </a:extLst>
          </p:cNvPr>
          <p:cNvSpPr>
            <a:spLocks noChangeAspect="1"/>
          </p:cNvSpPr>
          <p:nvPr/>
        </p:nvSpPr>
        <p:spPr>
          <a:xfrm>
            <a:off x="5454322" y="3667066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Quad Arrow 14">
            <a:extLst>
              <a:ext uri="{FF2B5EF4-FFF2-40B4-BE49-F238E27FC236}">
                <a16:creationId xmlns:a16="http://schemas.microsoft.com/office/drawing/2014/main" id="{88F7DFF3-377A-A04D-8BF1-CD6FE5F0CFA7}"/>
              </a:ext>
            </a:extLst>
          </p:cNvPr>
          <p:cNvSpPr>
            <a:spLocks noChangeAspect="1"/>
          </p:cNvSpPr>
          <p:nvPr/>
        </p:nvSpPr>
        <p:spPr>
          <a:xfrm>
            <a:off x="6238498" y="3667066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Quad Arrow 15">
            <a:extLst>
              <a:ext uri="{FF2B5EF4-FFF2-40B4-BE49-F238E27FC236}">
                <a16:creationId xmlns:a16="http://schemas.microsoft.com/office/drawing/2014/main" id="{D00ADB78-E998-4144-8C65-BA2C26955282}"/>
              </a:ext>
            </a:extLst>
          </p:cNvPr>
          <p:cNvSpPr>
            <a:spLocks noChangeAspect="1"/>
          </p:cNvSpPr>
          <p:nvPr/>
        </p:nvSpPr>
        <p:spPr>
          <a:xfrm>
            <a:off x="7022674" y="3667066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Quad Arrow 16">
            <a:extLst>
              <a:ext uri="{FF2B5EF4-FFF2-40B4-BE49-F238E27FC236}">
                <a16:creationId xmlns:a16="http://schemas.microsoft.com/office/drawing/2014/main" id="{FC129DB2-1C16-BC45-9AC8-6877FC02CC39}"/>
              </a:ext>
            </a:extLst>
          </p:cNvPr>
          <p:cNvSpPr>
            <a:spLocks noChangeAspect="1"/>
          </p:cNvSpPr>
          <p:nvPr/>
        </p:nvSpPr>
        <p:spPr>
          <a:xfrm>
            <a:off x="7022674" y="4394599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ad Arrow 17">
            <a:extLst>
              <a:ext uri="{FF2B5EF4-FFF2-40B4-BE49-F238E27FC236}">
                <a16:creationId xmlns:a16="http://schemas.microsoft.com/office/drawing/2014/main" id="{EA5B4BED-74DD-584C-80E0-88DDF7DF6B97}"/>
              </a:ext>
            </a:extLst>
          </p:cNvPr>
          <p:cNvSpPr>
            <a:spLocks noChangeAspect="1"/>
          </p:cNvSpPr>
          <p:nvPr/>
        </p:nvSpPr>
        <p:spPr>
          <a:xfrm>
            <a:off x="6238498" y="4394599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ad Arrow 18">
            <a:extLst>
              <a:ext uri="{FF2B5EF4-FFF2-40B4-BE49-F238E27FC236}">
                <a16:creationId xmlns:a16="http://schemas.microsoft.com/office/drawing/2014/main" id="{71BD1B8F-0A99-5944-837E-45E931AD16B3}"/>
              </a:ext>
            </a:extLst>
          </p:cNvPr>
          <p:cNvSpPr>
            <a:spLocks noChangeAspect="1"/>
          </p:cNvSpPr>
          <p:nvPr/>
        </p:nvSpPr>
        <p:spPr>
          <a:xfrm>
            <a:off x="5454322" y="4394599"/>
            <a:ext cx="432000" cy="432000"/>
          </a:xfrm>
          <a:prstGeom prst="quadArrow">
            <a:avLst>
              <a:gd name="adj1" fmla="val 0"/>
              <a:gd name="adj2" fmla="val 10792"/>
              <a:gd name="adj3" fmla="val 225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CAFCE-C2C2-8340-B7E8-A3FE2D102736}"/>
              </a:ext>
            </a:extLst>
          </p:cNvPr>
          <p:cNvSpPr txBox="1"/>
          <p:nvPr/>
        </p:nvSpPr>
        <p:spPr>
          <a:xfrm>
            <a:off x="5286952" y="2483820"/>
            <a:ext cx="1798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Стохастическая политика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64749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42E0-B3AC-B043-9AC9-649EBE47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Стохастическая политика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BB593-DD88-E34C-AC5B-3DC4AA254F62}"/>
              </a:ext>
            </a:extLst>
          </p:cNvPr>
          <p:cNvSpPr txBox="1"/>
          <p:nvPr/>
        </p:nvSpPr>
        <p:spPr>
          <a:xfrm>
            <a:off x="500550" y="1132052"/>
            <a:ext cx="852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Траектория – становится не однозначной. При фиксированной политике возникает пространство траекторий, награда по каждой из которых различна.</a:t>
            </a:r>
          </a:p>
          <a:p>
            <a:endParaRPr lang="ru-RU" dirty="0"/>
          </a:p>
          <a:p>
            <a:r>
              <a:rPr lang="ru-RU" dirty="0"/>
              <a:t>Награда при стохастической политике становится вероятностной величиной и при большом числе экспериментов будет стремиться к своему математическому ожиданию (в силу центральной предельной теоремы).</a:t>
            </a:r>
          </a:p>
          <a:p>
            <a:endParaRPr lang="ru-RU" dirty="0"/>
          </a:p>
          <a:p>
            <a:r>
              <a:rPr lang="ru-RU" dirty="0"/>
              <a:t>Задача – найти математическое ожидание награды по пространству траекторий при заданной политике.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4452-FD2C-114D-B0A5-3FF4D4593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3" t="7029"/>
          <a:stretch/>
        </p:blipFill>
        <p:spPr>
          <a:xfrm>
            <a:off x="3277110" y="3008305"/>
            <a:ext cx="2477821" cy="19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r>
              <a:rPr lang="en-US" dirty="0"/>
              <a:t> </a:t>
            </a:r>
            <a:r>
              <a:rPr lang="ru-RU" dirty="0"/>
              <a:t>обучения с подкреплением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математическое ожидание награды по пространству траекторий при заданной политики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т.е. нам 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нужно найти такую политику для кот</a:t>
                </a:r>
                <a:r>
                  <a:rPr lang="ru-RU" sz="24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рой мат ожидание награды будет максимальным</a:t>
                </a:r>
                <a:r>
                  <a:rPr lang="ru-RU" sz="2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  <a:blipFill>
                <a:blip r:embed="rId3"/>
                <a:stretch>
                  <a:fillRect r="-1306" b="-9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7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Мат ожидание награды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181857"/>
                <a:ext cx="8416569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Вероятность получить определенную траекторию при заданной политике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dirty="0"/>
                  <a:t> есть произведение политики на вероятность перехода в следующее состояние:</a:t>
                </a:r>
                <a:endParaRPr lang="en-US" sz="1600" b="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Итоговое мат ожидание есть сумма по всем траекториям на вероятность получить данную траекторию при заданной политике: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r>
                  <a:rPr lang="ru-RU" sz="1600" b="1" dirty="0"/>
                  <a:t>таким образом задача обучения с подкреплением сводится к задаче оптимизации</a:t>
                </a:r>
                <a:r>
                  <a:rPr lang="en-US" sz="1600" b="1" dirty="0"/>
                  <a:t>.</a:t>
                </a:r>
                <a:endParaRPr sz="1600" b="1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181857"/>
                <a:ext cx="8416569" cy="2614800"/>
              </a:xfrm>
              <a:prstGeom prst="rect">
                <a:avLst/>
              </a:prstGeom>
              <a:blipFill>
                <a:blip r:embed="rId3"/>
                <a:stretch>
                  <a:fillRect l="-452" t="-1449" b="-5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574EC40-4B1B-0F43-A617-F2AAA10811A6}"/>
              </a:ext>
            </a:extLst>
          </p:cNvPr>
          <p:cNvSpPr/>
          <p:nvPr/>
        </p:nvSpPr>
        <p:spPr>
          <a:xfrm>
            <a:off x="3633051" y="3264837"/>
            <a:ext cx="2172467" cy="7425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061D-70BC-7D44-A0AD-125CECB3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D25C3-1DF2-E744-A8CA-A7152F367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6429" y="1487797"/>
            <a:ext cx="4860434" cy="2754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BD01C-4A18-3344-B7A5-70735FCD0DB7}"/>
              </a:ext>
            </a:extLst>
          </p:cNvPr>
          <p:cNvSpPr txBox="1"/>
          <p:nvPr/>
        </p:nvSpPr>
        <p:spPr>
          <a:xfrm>
            <a:off x="5866889" y="1197794"/>
            <a:ext cx="3154261" cy="29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Марковский процесс (или Марковский процесс принятия решений,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MDP)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математическая модель для описания стохастических процессов, в которых </a:t>
            </a:r>
            <a:r>
              <a:rPr lang="ru-RU" b="1" i="0" u="none" strike="noStrike" dirty="0">
                <a:solidFill>
                  <a:schemeClr val="tx1"/>
                </a:solidFill>
                <a:effectLst/>
                <a:latin typeface="Söhne"/>
              </a:rPr>
              <a:t>будущее состояние системы зависит только от текущего состояния и совершенного действия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, но не зависит от предыдущих состояний и действий. </a:t>
            </a:r>
          </a:p>
          <a:p>
            <a:pPr>
              <a:lnSpc>
                <a:spcPct val="120000"/>
              </a:lnSpc>
            </a:pP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свойство называется свойством Маркова.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655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8" y="996696"/>
                <a:ext cx="84310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996696"/>
                <a:ext cx="843104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503015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503015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108173"/>
                <a:ext cx="8431042" cy="2933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состояний</a:t>
                </a:r>
                <a:endParaRPr lang="en-US" sz="16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финальное состояние (необходимо для некоторых алгоритмов)</a:t>
                </a:r>
                <a:endParaRPr lang="en-US" sz="16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действий</a:t>
                </a:r>
                <a:endParaRPr lang="en-US" sz="16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вероятность перехода и состояния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 действии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в состояние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6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>
                    <a:solidFill>
                      <a:schemeClr val="tx1"/>
                    </a:solidFill>
                  </a:rPr>
                  <a:t>=</a:t>
                </a:r>
                <a:r>
                  <a:rPr lang="el-GR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начальная функция вероятности перехода</a:t>
                </a:r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награды, определяет какую награду получит агент если в состоянии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совершит действие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коэффициент дисконтирования</a:t>
                </a:r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108173"/>
                <a:ext cx="8431042" cy="2933175"/>
              </a:xfrm>
              <a:prstGeom prst="rect">
                <a:avLst/>
              </a:prstGeom>
              <a:blipFill>
                <a:blip r:embed="rId5"/>
                <a:stretch>
                  <a:fillRect l="-1353" t="-1299" b="-3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9D34-A806-5F42-9EE5-706EC703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динамического программирования</a:t>
            </a:r>
            <a:endParaRPr lang="en-US" dirty="0"/>
          </a:p>
        </p:txBody>
      </p:sp>
      <p:sp>
        <p:nvSpPr>
          <p:cNvPr id="4" name="Google Shape;311;p57">
            <a:extLst>
              <a:ext uri="{FF2B5EF4-FFF2-40B4-BE49-F238E27FC236}">
                <a16:creationId xmlns:a16="http://schemas.microsoft.com/office/drawing/2014/main" id="{04FF7AD1-CF87-AF40-98BC-5D64A0B98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550" y="2132116"/>
            <a:ext cx="8450945" cy="1782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Если у нас есть некоторая траектория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через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эта траектория является оптимальной, то эта же траектория будет оптимальной для перехода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1362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DA70-3E39-6C4A-80F5-DC4C8CB3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 состояния</a:t>
            </a:r>
            <a:endParaRPr lang="en-T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F32F17-3BEB-7149-AEEA-8B95D8D70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957318"/>
              </p:ext>
            </p:extLst>
          </p:nvPr>
        </p:nvGraphicFramePr>
        <p:xfrm>
          <a:off x="534345" y="1128093"/>
          <a:ext cx="2820835" cy="2400975"/>
        </p:xfrm>
        <a:graphic>
          <a:graphicData uri="http://schemas.openxmlformats.org/drawingml/2006/table">
            <a:tbl>
              <a:tblPr firstRow="1" bandRow="1"/>
              <a:tblGrid>
                <a:gridCol w="564167">
                  <a:extLst>
                    <a:ext uri="{9D8B030D-6E8A-4147-A177-3AD203B41FA5}">
                      <a16:colId xmlns:a16="http://schemas.microsoft.com/office/drawing/2014/main" val="3722595887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408206748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1642578470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77006586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2039500422"/>
                    </a:ext>
                  </a:extLst>
                </a:gridCol>
              </a:tblGrid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93291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6625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23752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370690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450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1EC241C-0460-DE40-B9A1-BBAADF9C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" y="1495698"/>
            <a:ext cx="282457" cy="39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F3B6E-FCD0-9042-B7EF-FEDA8CA0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540" y="2644810"/>
            <a:ext cx="387010" cy="387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3E209-F122-2542-8685-8C44F51E41CB}"/>
                  </a:ext>
                </a:extLst>
              </p:cNvPr>
              <p:cNvSpPr txBox="1"/>
              <p:nvPr/>
            </p:nvSpPr>
            <p:spPr>
              <a:xfrm>
                <a:off x="4164605" y="1581451"/>
                <a:ext cx="23394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3E209-F122-2542-8685-8C44F51E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05" y="1581451"/>
                <a:ext cx="2339487" cy="307777"/>
              </a:xfrm>
              <a:prstGeom prst="rect">
                <a:avLst/>
              </a:prstGeom>
              <a:blipFill>
                <a:blip r:embed="rId4"/>
                <a:stretch>
                  <a:fillRect l="-538" r="-268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651493-AB53-AA48-A307-08D9A14D1120}"/>
              </a:ext>
            </a:extLst>
          </p:cNvPr>
          <p:cNvCxnSpPr>
            <a:cxnSpLocks/>
          </p:cNvCxnSpPr>
          <p:nvPr/>
        </p:nvCxnSpPr>
        <p:spPr>
          <a:xfrm>
            <a:off x="4164605" y="1979870"/>
            <a:ext cx="6719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305670-DC05-D24B-9793-0B8D013791A7}"/>
                  </a:ext>
                </a:extLst>
              </p:cNvPr>
              <p:cNvSpPr txBox="1"/>
              <p:nvPr/>
            </p:nvSpPr>
            <p:spPr>
              <a:xfrm>
                <a:off x="3704859" y="2010287"/>
                <a:ext cx="13989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305670-DC05-D24B-9793-0B8D01379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859" y="2010287"/>
                <a:ext cx="1398909" cy="23083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4F84A0-39FB-8A44-A991-1988C95F77B0}"/>
              </a:ext>
            </a:extLst>
          </p:cNvPr>
          <p:cNvCxnSpPr>
            <a:cxnSpLocks/>
          </p:cNvCxnSpPr>
          <p:nvPr/>
        </p:nvCxnSpPr>
        <p:spPr>
          <a:xfrm>
            <a:off x="5120940" y="1979870"/>
            <a:ext cx="56868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A62BA9-17FA-984D-8F7C-6CA8BD0A87FA}"/>
              </a:ext>
            </a:extLst>
          </p:cNvPr>
          <p:cNvSpPr txBox="1"/>
          <p:nvPr/>
        </p:nvSpPr>
        <p:spPr>
          <a:xfrm>
            <a:off x="4538690" y="2222461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>
                <a:solidFill>
                  <a:srgbClr val="00B050"/>
                </a:solidFill>
              </a:rPr>
              <a:t>Ожидаемая будущая награда</a:t>
            </a:r>
            <a:endParaRPr lang="en-TR" sz="900" dirty="0">
              <a:solidFill>
                <a:srgbClr val="00B05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3AA5E1-2D34-FB47-98D2-255AEC0E3945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429319" y="1961461"/>
            <a:ext cx="15343" cy="261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8F0156-2F93-A645-89FB-9443B49D2CA7}"/>
              </a:ext>
            </a:extLst>
          </p:cNvPr>
          <p:cNvCxnSpPr>
            <a:cxnSpLocks/>
          </p:cNvCxnSpPr>
          <p:nvPr/>
        </p:nvCxnSpPr>
        <p:spPr>
          <a:xfrm>
            <a:off x="5764293" y="1978848"/>
            <a:ext cx="649490" cy="1022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5734B7-3E57-7C42-8C11-0E3D9CDE282B}"/>
                  </a:ext>
                </a:extLst>
              </p:cNvPr>
              <p:cNvSpPr txBox="1"/>
              <p:nvPr/>
            </p:nvSpPr>
            <p:spPr>
              <a:xfrm>
                <a:off x="6015269" y="1958098"/>
                <a:ext cx="1955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условии начала действия из</a:t>
                </a:r>
              </a:p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5734B7-3E57-7C42-8C11-0E3D9CDE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69" y="1958098"/>
                <a:ext cx="1955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0D76812-8683-9E4D-91B4-776AC77CB42A}"/>
              </a:ext>
            </a:extLst>
          </p:cNvPr>
          <p:cNvSpPr/>
          <p:nvPr/>
        </p:nvSpPr>
        <p:spPr>
          <a:xfrm>
            <a:off x="5268147" y="1759887"/>
            <a:ext cx="158104" cy="153889"/>
          </a:xfrm>
          <a:prstGeom prst="rect">
            <a:avLst/>
          </a:prstGeom>
          <a:noFill/>
          <a:ln w="127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C5847F-66B3-5343-B20E-65468601B468}"/>
                  </a:ext>
                </a:extLst>
              </p:cNvPr>
              <p:cNvSpPr txBox="1"/>
              <p:nvPr/>
            </p:nvSpPr>
            <p:spPr>
              <a:xfrm>
                <a:off x="5092748" y="1073981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rgbClr val="C00000"/>
                    </a:solidFill>
                  </a:rPr>
                  <a:t>В условиях, что действие выбирается</a:t>
                </a:r>
                <a:br>
                  <a:rPr lang="ru-RU" sz="900" dirty="0">
                    <a:solidFill>
                      <a:srgbClr val="C00000"/>
                    </a:solidFill>
                  </a:rPr>
                </a:br>
                <a:r>
                  <a:rPr lang="ru-RU" sz="900" dirty="0">
                    <a:solidFill>
                      <a:srgbClr val="C00000"/>
                    </a:solidFill>
                  </a:rPr>
                  <a:t>исходя из политики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ru-RU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C5847F-66B3-5343-B20E-65468601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748" y="1073981"/>
                <a:ext cx="2226892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9E5CF7-BF8C-6D4F-8914-0231537EE5A3}"/>
              </a:ext>
            </a:extLst>
          </p:cNvPr>
          <p:cNvCxnSpPr>
            <a:cxnSpLocks/>
          </p:cNvCxnSpPr>
          <p:nvPr/>
        </p:nvCxnSpPr>
        <p:spPr>
          <a:xfrm flipV="1">
            <a:off x="5358234" y="1439821"/>
            <a:ext cx="0" cy="312151"/>
          </a:xfrm>
          <a:prstGeom prst="line">
            <a:avLst/>
          </a:prstGeom>
          <a:ln w="127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FA37-18C0-AA48-9DF5-477BFF562C5C}"/>
                  </a:ext>
                </a:extLst>
              </p:cNvPr>
              <p:cNvSpPr txBox="1"/>
              <p:nvPr/>
            </p:nvSpPr>
            <p:spPr>
              <a:xfrm>
                <a:off x="4101111" y="3080665"/>
                <a:ext cx="41262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FA37-18C0-AA48-9DF5-477BFF56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11" y="3080665"/>
                <a:ext cx="4126258" cy="307777"/>
              </a:xfrm>
              <a:prstGeom prst="rect">
                <a:avLst/>
              </a:prstGeom>
              <a:blipFill>
                <a:blip r:embed="rId8"/>
                <a:stretch>
                  <a:fillRect l="-308" r="-1538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6F1CC8-1228-D94B-B5C9-99CC4D57071C}"/>
              </a:ext>
            </a:extLst>
          </p:cNvPr>
          <p:cNvCxnSpPr>
            <a:cxnSpLocks/>
          </p:cNvCxnSpPr>
          <p:nvPr/>
        </p:nvCxnSpPr>
        <p:spPr>
          <a:xfrm>
            <a:off x="4164605" y="3434261"/>
            <a:ext cx="6719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F33842-9BF2-8B40-8330-66E9113AA66A}"/>
                  </a:ext>
                </a:extLst>
              </p:cNvPr>
              <p:cNvSpPr txBox="1"/>
              <p:nvPr/>
            </p:nvSpPr>
            <p:spPr>
              <a:xfrm>
                <a:off x="3708982" y="3563541"/>
                <a:ext cx="13989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F33842-9BF2-8B40-8330-66E9113AA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982" y="3563541"/>
                <a:ext cx="1398909" cy="230832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4B0874-D532-4D45-AA40-542F9655C5E6}"/>
              </a:ext>
            </a:extLst>
          </p:cNvPr>
          <p:cNvCxnSpPr>
            <a:cxnSpLocks/>
          </p:cNvCxnSpPr>
          <p:nvPr/>
        </p:nvCxnSpPr>
        <p:spPr>
          <a:xfrm flipV="1">
            <a:off x="4418651" y="3434262"/>
            <a:ext cx="81950" cy="19693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993C92-81C7-6F41-9ACE-E8E41E231473}"/>
              </a:ext>
            </a:extLst>
          </p:cNvPr>
          <p:cNvCxnSpPr>
            <a:cxnSpLocks/>
          </p:cNvCxnSpPr>
          <p:nvPr/>
        </p:nvCxnSpPr>
        <p:spPr>
          <a:xfrm flipV="1">
            <a:off x="5160398" y="3574094"/>
            <a:ext cx="2202129" cy="2478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0B5A72E-E55A-C745-BE27-316E5DC0EAE0}"/>
              </a:ext>
            </a:extLst>
          </p:cNvPr>
          <p:cNvSpPr txBox="1"/>
          <p:nvPr/>
        </p:nvSpPr>
        <p:spPr>
          <a:xfrm>
            <a:off x="5344645" y="4416516"/>
            <a:ext cx="2048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rgbClr val="00B050"/>
                </a:solidFill>
              </a:rPr>
              <a:t>Ожидаемая будущая награда</a:t>
            </a:r>
            <a:endParaRPr lang="en-TR" sz="900" dirty="0">
              <a:solidFill>
                <a:srgbClr val="00B05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42E0BE-E048-2748-8352-72EFEB31C3C1}"/>
              </a:ext>
            </a:extLst>
          </p:cNvPr>
          <p:cNvCxnSpPr>
            <a:cxnSpLocks/>
          </p:cNvCxnSpPr>
          <p:nvPr/>
        </p:nvCxnSpPr>
        <p:spPr>
          <a:xfrm flipV="1">
            <a:off x="5496394" y="3598880"/>
            <a:ext cx="0" cy="77299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B7A86-09B2-E547-846D-05AD54321A8B}"/>
              </a:ext>
            </a:extLst>
          </p:cNvPr>
          <p:cNvCxnSpPr>
            <a:cxnSpLocks/>
          </p:cNvCxnSpPr>
          <p:nvPr/>
        </p:nvCxnSpPr>
        <p:spPr>
          <a:xfrm>
            <a:off x="5496394" y="3449476"/>
            <a:ext cx="49591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6F76E7-DB77-3346-97ED-DF93BEEBFBE2}"/>
              </a:ext>
            </a:extLst>
          </p:cNvPr>
          <p:cNvCxnSpPr>
            <a:cxnSpLocks/>
          </p:cNvCxnSpPr>
          <p:nvPr/>
        </p:nvCxnSpPr>
        <p:spPr>
          <a:xfrm flipV="1">
            <a:off x="6323528" y="3434261"/>
            <a:ext cx="1038999" cy="1521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3E71738-6413-6C40-8976-5C79378E23E7}"/>
              </a:ext>
            </a:extLst>
          </p:cNvPr>
          <p:cNvSpPr txBox="1"/>
          <p:nvPr/>
        </p:nvSpPr>
        <p:spPr>
          <a:xfrm>
            <a:off x="5496395" y="3659649"/>
            <a:ext cx="105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accent6">
                    <a:lumMod val="50000"/>
                  </a:schemeClr>
                </a:solidFill>
              </a:rPr>
              <a:t>Немедленная награда</a:t>
            </a:r>
            <a:endParaRPr lang="en-TR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E1EC9D-304C-4449-A9D3-187835653CD2}"/>
              </a:ext>
            </a:extLst>
          </p:cNvPr>
          <p:cNvCxnSpPr>
            <a:cxnSpLocks/>
          </p:cNvCxnSpPr>
          <p:nvPr/>
        </p:nvCxnSpPr>
        <p:spPr>
          <a:xfrm flipV="1">
            <a:off x="5715709" y="3449477"/>
            <a:ext cx="0" cy="21017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15C87E1-F384-8E4F-8274-7C6EAE351793}"/>
              </a:ext>
            </a:extLst>
          </p:cNvPr>
          <p:cNvCxnSpPr>
            <a:cxnSpLocks/>
          </p:cNvCxnSpPr>
          <p:nvPr/>
        </p:nvCxnSpPr>
        <p:spPr>
          <a:xfrm flipV="1">
            <a:off x="6734051" y="3449477"/>
            <a:ext cx="0" cy="373583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F2B9457-E3B6-6B44-B871-273B169C6666}"/>
              </a:ext>
            </a:extLst>
          </p:cNvPr>
          <p:cNvSpPr txBox="1"/>
          <p:nvPr/>
        </p:nvSpPr>
        <p:spPr>
          <a:xfrm>
            <a:off x="6406255" y="3819898"/>
            <a:ext cx="1359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accent5">
                    <a:lumMod val="75000"/>
                  </a:schemeClr>
                </a:solidFill>
              </a:rPr>
              <a:t>Дисконтированная ценность</a:t>
            </a:r>
            <a:br>
              <a:rPr lang="ru-RU" sz="9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ru-RU" sz="900" dirty="0">
                <a:solidFill>
                  <a:schemeClr val="accent5">
                    <a:lumMod val="75000"/>
                  </a:schemeClr>
                </a:solidFill>
              </a:rPr>
              <a:t>будущего состояния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F541DE-DCA9-BB42-B742-4531DD8CDDE6}"/>
              </a:ext>
            </a:extLst>
          </p:cNvPr>
          <p:cNvCxnSpPr>
            <a:cxnSpLocks/>
          </p:cNvCxnSpPr>
          <p:nvPr/>
        </p:nvCxnSpPr>
        <p:spPr>
          <a:xfrm>
            <a:off x="7496452" y="3429622"/>
            <a:ext cx="649490" cy="1022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252E0E-D682-DF4B-8E3B-E79D05F4149F}"/>
                  </a:ext>
                </a:extLst>
              </p:cNvPr>
              <p:cNvSpPr txBox="1"/>
              <p:nvPr/>
            </p:nvSpPr>
            <p:spPr>
              <a:xfrm>
                <a:off x="7707970" y="3574094"/>
                <a:ext cx="131318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условии начала </a:t>
                </a:r>
                <a:b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действия из</a:t>
                </a:r>
              </a:p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252E0E-D682-DF4B-8E3B-E79D05F4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970" y="3574094"/>
                <a:ext cx="1313180" cy="507831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4CAD02-95DC-D545-B3A5-55397EC565B8}"/>
              </a:ext>
            </a:extLst>
          </p:cNvPr>
          <p:cNvCxnSpPr>
            <a:cxnSpLocks/>
          </p:cNvCxnSpPr>
          <p:nvPr/>
        </p:nvCxnSpPr>
        <p:spPr>
          <a:xfrm flipV="1">
            <a:off x="7833982" y="3429623"/>
            <a:ext cx="0" cy="17304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FD3B56-0602-1F4F-94C8-FB1BC8C1A661}"/>
              </a:ext>
            </a:extLst>
          </p:cNvPr>
          <p:cNvSpPr/>
          <p:nvPr/>
        </p:nvSpPr>
        <p:spPr>
          <a:xfrm>
            <a:off x="5234087" y="3256929"/>
            <a:ext cx="158104" cy="153889"/>
          </a:xfrm>
          <a:prstGeom prst="rect">
            <a:avLst/>
          </a:prstGeom>
          <a:noFill/>
          <a:ln w="12700">
            <a:solidFill>
              <a:srgbClr val="C00000">
                <a:alpha val="445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F9F924-E4F0-9B4E-8C65-04CA4724285E}"/>
                  </a:ext>
                </a:extLst>
              </p:cNvPr>
              <p:cNvSpPr txBox="1"/>
              <p:nvPr/>
            </p:nvSpPr>
            <p:spPr>
              <a:xfrm>
                <a:off x="5101647" y="2699900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rgbClr val="C00000"/>
                    </a:solidFill>
                  </a:rPr>
                  <a:t>В условиях, что действие выбирается</a:t>
                </a:r>
                <a:br>
                  <a:rPr lang="ru-RU" sz="900" dirty="0">
                    <a:solidFill>
                      <a:srgbClr val="C00000"/>
                    </a:solidFill>
                  </a:rPr>
                </a:br>
                <a:r>
                  <a:rPr lang="ru-RU" sz="900" dirty="0">
                    <a:solidFill>
                      <a:srgbClr val="C00000"/>
                    </a:solidFill>
                  </a:rPr>
                  <a:t>исходя из политики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ru-RU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F9F924-E4F0-9B4E-8C65-04CA47242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47" y="2699900"/>
                <a:ext cx="2226892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7FC44C-94A1-FA48-AEA1-467DD7C85591}"/>
              </a:ext>
            </a:extLst>
          </p:cNvPr>
          <p:cNvCxnSpPr>
            <a:cxnSpLocks/>
          </p:cNvCxnSpPr>
          <p:nvPr/>
        </p:nvCxnSpPr>
        <p:spPr>
          <a:xfrm flipV="1">
            <a:off x="5305763" y="3080665"/>
            <a:ext cx="0" cy="168350"/>
          </a:xfrm>
          <a:prstGeom prst="line">
            <a:avLst/>
          </a:prstGeom>
          <a:ln w="12700">
            <a:solidFill>
              <a:srgbClr val="C00000">
                <a:alpha val="4456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8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DA70-3E39-6C4A-80F5-DC4C8CB3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 состояния-действия</a:t>
            </a:r>
            <a:endParaRPr lang="en-T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F32F17-3BEB-7149-AEEA-8B95D8D70DF3}"/>
              </a:ext>
            </a:extLst>
          </p:cNvPr>
          <p:cNvGraphicFramePr>
            <a:graphicFrameLocks noGrp="1"/>
          </p:cNvGraphicFramePr>
          <p:nvPr/>
        </p:nvGraphicFramePr>
        <p:xfrm>
          <a:off x="683241" y="1436644"/>
          <a:ext cx="2109055" cy="1854200"/>
        </p:xfrm>
        <a:graphic>
          <a:graphicData uri="http://schemas.openxmlformats.org/drawingml/2006/table">
            <a:tbl>
              <a:tblPr firstRow="1" bandRow="1"/>
              <a:tblGrid>
                <a:gridCol w="421811">
                  <a:extLst>
                    <a:ext uri="{9D8B030D-6E8A-4147-A177-3AD203B41FA5}">
                      <a16:colId xmlns:a16="http://schemas.microsoft.com/office/drawing/2014/main" val="3722595887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408206748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1642578470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77006586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2039500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9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TR" sz="800" b="1" dirty="0"/>
                        <a:t>-7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TR" sz="800" b="1" dirty="0"/>
                        <a:t>-6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TR" sz="800" b="1" dirty="0"/>
                        <a:t>-5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-4</a:t>
                      </a:r>
                    </a:p>
                  </a:txBody>
                  <a:tcPr marB="0" anchor="b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-7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-3</a:t>
                      </a:r>
                    </a:p>
                  </a:txBody>
                  <a:tcPr marB="0" anchor="b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2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-8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TR" sz="800" b="1" dirty="0"/>
                        <a:t>-2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TR" sz="800" b="1" dirty="0"/>
                        <a:t>-1</a:t>
                      </a:r>
                    </a:p>
                  </a:txBody>
                  <a:tcPr marR="36000" anchor="ctr"/>
                </a:tc>
                <a:extLst>
                  <a:ext uri="{0D108BD9-81ED-4DB2-BD59-A6C34878D82A}">
                    <a16:rowId xmlns:a16="http://schemas.microsoft.com/office/drawing/2014/main" val="275837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-9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450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1EC241C-0460-DE40-B9A1-BBAADF9C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48" y="1804249"/>
            <a:ext cx="282457" cy="39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F3B6E-FCD0-9042-B7EF-FEDA8CA0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33" y="2547198"/>
            <a:ext cx="387010" cy="38701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2445E7-A0E5-F04E-847C-6658174244BA}"/>
              </a:ext>
            </a:extLst>
          </p:cNvPr>
          <p:cNvCxnSpPr>
            <a:cxnSpLocks/>
          </p:cNvCxnSpPr>
          <p:nvPr/>
        </p:nvCxnSpPr>
        <p:spPr>
          <a:xfrm flipV="1">
            <a:off x="1110781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BD96A57-FA5C-814D-A264-5A0542D84C0C}"/>
              </a:ext>
            </a:extLst>
          </p:cNvPr>
          <p:cNvCxnSpPr>
            <a:cxnSpLocks/>
          </p:cNvCxnSpPr>
          <p:nvPr/>
        </p:nvCxnSpPr>
        <p:spPr>
          <a:xfrm flipV="1">
            <a:off x="688250" y="1807424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C27F89B-7B97-7544-B5B5-D48F9FFC0306}"/>
              </a:ext>
            </a:extLst>
          </p:cNvPr>
          <p:cNvCxnSpPr>
            <a:cxnSpLocks/>
          </p:cNvCxnSpPr>
          <p:nvPr/>
        </p:nvCxnSpPr>
        <p:spPr>
          <a:xfrm flipV="1">
            <a:off x="1104644" y="217487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F715B1-EA11-8E44-BA0E-80753C64622F}"/>
              </a:ext>
            </a:extLst>
          </p:cNvPr>
          <p:cNvCxnSpPr>
            <a:cxnSpLocks/>
          </p:cNvCxnSpPr>
          <p:nvPr/>
        </p:nvCxnSpPr>
        <p:spPr>
          <a:xfrm flipV="1">
            <a:off x="1107819" y="2550721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E7E6CBE-AC04-F049-A1F0-0A05B0BBB8D2}"/>
              </a:ext>
            </a:extLst>
          </p:cNvPr>
          <p:cNvCxnSpPr>
            <a:cxnSpLocks/>
          </p:cNvCxnSpPr>
          <p:nvPr/>
        </p:nvCxnSpPr>
        <p:spPr>
          <a:xfrm flipV="1">
            <a:off x="1104644" y="2920981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8B7D798-AD9D-D546-97B5-EF03C015119C}"/>
              </a:ext>
            </a:extLst>
          </p:cNvPr>
          <p:cNvCxnSpPr>
            <a:cxnSpLocks/>
          </p:cNvCxnSpPr>
          <p:nvPr/>
        </p:nvCxnSpPr>
        <p:spPr>
          <a:xfrm flipV="1">
            <a:off x="1532746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7BC47FA-AB7E-C348-888C-E92B9B1DB9C8}"/>
              </a:ext>
            </a:extLst>
          </p:cNvPr>
          <p:cNvCxnSpPr>
            <a:cxnSpLocks/>
          </p:cNvCxnSpPr>
          <p:nvPr/>
        </p:nvCxnSpPr>
        <p:spPr>
          <a:xfrm flipV="1">
            <a:off x="1954711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4E39537-E51F-EA40-85F9-26AEF1DF0352}"/>
              </a:ext>
            </a:extLst>
          </p:cNvPr>
          <p:cNvCxnSpPr>
            <a:cxnSpLocks/>
          </p:cNvCxnSpPr>
          <p:nvPr/>
        </p:nvCxnSpPr>
        <p:spPr>
          <a:xfrm flipV="1">
            <a:off x="1951536" y="218137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ABBDD51-685E-F54D-A0B0-2244EDAA0F48}"/>
              </a:ext>
            </a:extLst>
          </p:cNvPr>
          <p:cNvCxnSpPr>
            <a:cxnSpLocks/>
          </p:cNvCxnSpPr>
          <p:nvPr/>
        </p:nvCxnSpPr>
        <p:spPr>
          <a:xfrm flipV="1">
            <a:off x="1954711" y="255035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4669A8-9D41-D74B-B8A3-1227416EF206}"/>
              </a:ext>
            </a:extLst>
          </p:cNvPr>
          <p:cNvCxnSpPr>
            <a:cxnSpLocks/>
          </p:cNvCxnSpPr>
          <p:nvPr/>
        </p:nvCxnSpPr>
        <p:spPr>
          <a:xfrm flipV="1">
            <a:off x="2379289" y="2548676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8F154E5-56E0-C549-A4BD-89A5C45CC708}"/>
              </a:ext>
            </a:extLst>
          </p:cNvPr>
          <p:cNvCxnSpPr>
            <a:cxnSpLocks/>
          </p:cNvCxnSpPr>
          <p:nvPr/>
        </p:nvCxnSpPr>
        <p:spPr>
          <a:xfrm flipH="1" flipV="1">
            <a:off x="1951536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9211530-F381-FE42-AE24-D560B2EB2344}"/>
              </a:ext>
            </a:extLst>
          </p:cNvPr>
          <p:cNvCxnSpPr>
            <a:cxnSpLocks/>
          </p:cNvCxnSpPr>
          <p:nvPr/>
        </p:nvCxnSpPr>
        <p:spPr>
          <a:xfrm flipH="1" flipV="1">
            <a:off x="1532184" y="1810753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64196BD-686D-7E44-9A2D-549FE126B00D}"/>
              </a:ext>
            </a:extLst>
          </p:cNvPr>
          <p:cNvCxnSpPr>
            <a:cxnSpLocks/>
          </p:cNvCxnSpPr>
          <p:nvPr/>
        </p:nvCxnSpPr>
        <p:spPr>
          <a:xfrm flipH="1" flipV="1">
            <a:off x="1107606" y="1804403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07B6FFB-4D9C-B244-B36E-2EA1B48346C7}"/>
              </a:ext>
            </a:extLst>
          </p:cNvPr>
          <p:cNvCxnSpPr>
            <a:cxnSpLocks/>
          </p:cNvCxnSpPr>
          <p:nvPr/>
        </p:nvCxnSpPr>
        <p:spPr>
          <a:xfrm flipH="1" flipV="1">
            <a:off x="1957886" y="218137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D95390C-BA2C-A54D-851B-7619444FE31C}"/>
              </a:ext>
            </a:extLst>
          </p:cNvPr>
          <p:cNvCxnSpPr>
            <a:cxnSpLocks/>
          </p:cNvCxnSpPr>
          <p:nvPr/>
        </p:nvCxnSpPr>
        <p:spPr>
          <a:xfrm flipH="1" flipV="1">
            <a:off x="1951536" y="2549592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FEB36F6-AF08-4A43-8C4B-FDFBA1CB61EC}"/>
              </a:ext>
            </a:extLst>
          </p:cNvPr>
          <p:cNvCxnSpPr>
            <a:cxnSpLocks/>
          </p:cNvCxnSpPr>
          <p:nvPr/>
        </p:nvCxnSpPr>
        <p:spPr>
          <a:xfrm flipH="1" flipV="1">
            <a:off x="2372939" y="255200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3BF28B-D587-8F4C-9C62-20407AE975FE}"/>
              </a:ext>
            </a:extLst>
          </p:cNvPr>
          <p:cNvCxnSpPr>
            <a:cxnSpLocks/>
          </p:cNvCxnSpPr>
          <p:nvPr/>
        </p:nvCxnSpPr>
        <p:spPr>
          <a:xfrm flipH="1" flipV="1">
            <a:off x="1110994" y="2178966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320BDFF-A13A-8B4E-A50A-30545A33ECE2}"/>
              </a:ext>
            </a:extLst>
          </p:cNvPr>
          <p:cNvCxnSpPr>
            <a:cxnSpLocks/>
          </p:cNvCxnSpPr>
          <p:nvPr/>
        </p:nvCxnSpPr>
        <p:spPr>
          <a:xfrm flipH="1" flipV="1">
            <a:off x="1099848" y="255200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4A80424-551C-EF4F-B8F8-ED6AD4E84C27}"/>
              </a:ext>
            </a:extLst>
          </p:cNvPr>
          <p:cNvCxnSpPr>
            <a:cxnSpLocks/>
          </p:cNvCxnSpPr>
          <p:nvPr/>
        </p:nvCxnSpPr>
        <p:spPr>
          <a:xfrm flipH="1" flipV="1">
            <a:off x="686918" y="1807424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A4553E3-8698-984F-8098-7D781401B40E}"/>
              </a:ext>
            </a:extLst>
          </p:cNvPr>
          <p:cNvCxnSpPr>
            <a:cxnSpLocks/>
          </p:cNvCxnSpPr>
          <p:nvPr/>
        </p:nvCxnSpPr>
        <p:spPr>
          <a:xfrm flipH="1" flipV="1">
            <a:off x="1109926" y="292029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EEA12-B54C-3C43-A336-017532E3786D}"/>
                  </a:ext>
                </a:extLst>
              </p:cNvPr>
              <p:cNvSpPr txBox="1"/>
              <p:nvPr/>
            </p:nvSpPr>
            <p:spPr>
              <a:xfrm>
                <a:off x="3947375" y="1804249"/>
                <a:ext cx="380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T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EEA12-B54C-3C43-A336-017532E37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75" y="1804249"/>
                <a:ext cx="3809056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762BA6-52F6-2E4B-B3C9-FF5A6AF9D2E6}"/>
              </a:ext>
            </a:extLst>
          </p:cNvPr>
          <p:cNvCxnSpPr>
            <a:cxnSpLocks/>
          </p:cNvCxnSpPr>
          <p:nvPr/>
        </p:nvCxnSpPr>
        <p:spPr>
          <a:xfrm>
            <a:off x="4190690" y="2211630"/>
            <a:ext cx="6719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002C2B7-5A16-E041-901E-60132DA60B1B}"/>
                  </a:ext>
                </a:extLst>
              </p:cNvPr>
              <p:cNvSpPr txBox="1"/>
              <p:nvPr/>
            </p:nvSpPr>
            <p:spPr>
              <a:xfrm>
                <a:off x="3730944" y="2242047"/>
                <a:ext cx="1366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при действии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002C2B7-5A16-E041-901E-60132DA60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44" y="2242047"/>
                <a:ext cx="1366849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433BD58-E104-914D-891F-ED237A6FB990}"/>
              </a:ext>
            </a:extLst>
          </p:cNvPr>
          <p:cNvCxnSpPr>
            <a:cxnSpLocks/>
          </p:cNvCxnSpPr>
          <p:nvPr/>
        </p:nvCxnSpPr>
        <p:spPr>
          <a:xfrm flipV="1">
            <a:off x="5243615" y="2204359"/>
            <a:ext cx="704878" cy="727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8931A52-EF28-CC42-AD2B-424CE35BBAB9}"/>
              </a:ext>
            </a:extLst>
          </p:cNvPr>
          <p:cNvSpPr txBox="1"/>
          <p:nvPr/>
        </p:nvSpPr>
        <p:spPr>
          <a:xfrm>
            <a:off x="4703373" y="2444196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>
                <a:solidFill>
                  <a:srgbClr val="00B050"/>
                </a:solidFill>
              </a:rPr>
              <a:t>Ожидаемая будущая награда</a:t>
            </a:r>
            <a:endParaRPr lang="en-TR" sz="900" dirty="0">
              <a:solidFill>
                <a:srgbClr val="00B05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EF6B89A-244E-F24F-BF0A-9CC11B3D1682}"/>
              </a:ext>
            </a:extLst>
          </p:cNvPr>
          <p:cNvCxnSpPr>
            <a:cxnSpLocks/>
          </p:cNvCxnSpPr>
          <p:nvPr/>
        </p:nvCxnSpPr>
        <p:spPr>
          <a:xfrm flipV="1">
            <a:off x="5423697" y="2210798"/>
            <a:ext cx="15343" cy="261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E0CE2A8-84EA-7346-9BBA-07C298467E58}"/>
              </a:ext>
            </a:extLst>
          </p:cNvPr>
          <p:cNvCxnSpPr>
            <a:cxnSpLocks/>
          </p:cNvCxnSpPr>
          <p:nvPr/>
        </p:nvCxnSpPr>
        <p:spPr>
          <a:xfrm flipV="1">
            <a:off x="6004681" y="2204359"/>
            <a:ext cx="1617472" cy="535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DF9B183-4FCB-CC4E-BD6D-4EC1861E1EEC}"/>
                  </a:ext>
                </a:extLst>
              </p:cNvPr>
              <p:cNvSpPr txBox="1"/>
              <p:nvPr/>
            </p:nvSpPr>
            <p:spPr>
              <a:xfrm>
                <a:off x="6644160" y="2243847"/>
                <a:ext cx="1977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условии начала из</a:t>
                </a:r>
              </a:p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TR" sz="9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и выбора действия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DF9B183-4FCB-CC4E-BD6D-4EC1861E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60" y="2243847"/>
                <a:ext cx="197720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>
            <a:extLst>
              <a:ext uri="{FF2B5EF4-FFF2-40B4-BE49-F238E27FC236}">
                <a16:creationId xmlns:a16="http://schemas.microsoft.com/office/drawing/2014/main" id="{14D3B35D-6E45-5C45-B9E2-9F4F17B1BF3D}"/>
              </a:ext>
            </a:extLst>
          </p:cNvPr>
          <p:cNvSpPr/>
          <p:nvPr/>
        </p:nvSpPr>
        <p:spPr>
          <a:xfrm>
            <a:off x="5435898" y="2017403"/>
            <a:ext cx="158104" cy="153889"/>
          </a:xfrm>
          <a:prstGeom prst="rect">
            <a:avLst/>
          </a:prstGeom>
          <a:noFill/>
          <a:ln w="127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808900-0413-E74A-86BF-A28357305A8A}"/>
                  </a:ext>
                </a:extLst>
              </p:cNvPr>
              <p:cNvSpPr txBox="1"/>
              <p:nvPr/>
            </p:nvSpPr>
            <p:spPr>
              <a:xfrm>
                <a:off x="5118833" y="1305741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rgbClr val="C00000"/>
                    </a:solidFill>
                  </a:rPr>
                  <a:t>В условиях, что действие выбирается</a:t>
                </a:r>
                <a:br>
                  <a:rPr lang="ru-RU" sz="900" dirty="0">
                    <a:solidFill>
                      <a:srgbClr val="C00000"/>
                    </a:solidFill>
                  </a:rPr>
                </a:br>
                <a:r>
                  <a:rPr lang="ru-RU" sz="900" dirty="0">
                    <a:solidFill>
                      <a:srgbClr val="C00000"/>
                    </a:solidFill>
                  </a:rPr>
                  <a:t>исходя из политики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ru-RU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808900-0413-E74A-86BF-A28357305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833" y="1305741"/>
                <a:ext cx="2226892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2EF188D-7626-6E46-94C5-587DF7F4479F}"/>
              </a:ext>
            </a:extLst>
          </p:cNvPr>
          <p:cNvCxnSpPr>
            <a:cxnSpLocks/>
          </p:cNvCxnSpPr>
          <p:nvPr/>
        </p:nvCxnSpPr>
        <p:spPr>
          <a:xfrm flipV="1">
            <a:off x="5525985" y="1697337"/>
            <a:ext cx="0" cy="312151"/>
          </a:xfrm>
          <a:prstGeom prst="line">
            <a:avLst/>
          </a:prstGeom>
          <a:ln w="127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99B195-B404-6944-92DE-B5CAA2CCB45D}"/>
                  </a:ext>
                </a:extLst>
              </p:cNvPr>
              <p:cNvSpPr txBox="1"/>
              <p:nvPr/>
            </p:nvSpPr>
            <p:spPr>
              <a:xfrm>
                <a:off x="4018814" y="3790002"/>
                <a:ext cx="295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99B195-B404-6944-92DE-B5CAA2CCB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14" y="3790002"/>
                <a:ext cx="2958034" cy="369332"/>
              </a:xfrm>
              <a:prstGeom prst="rect">
                <a:avLst/>
              </a:prstGeom>
              <a:blipFill>
                <a:blip r:embed="rId8"/>
                <a:stretch>
                  <a:fillRect t="-110000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3FDC3-384E-D04F-ACA9-C0D40C1DF03F}"/>
                  </a:ext>
                </a:extLst>
              </p:cNvPr>
              <p:cNvSpPr txBox="1"/>
              <p:nvPr/>
            </p:nvSpPr>
            <p:spPr>
              <a:xfrm>
                <a:off x="3184431" y="3398449"/>
                <a:ext cx="4572000" cy="35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Связь между 𝑣-функцией и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sz="16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-функцией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3FDC3-384E-D04F-ACA9-C0D40C1D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431" y="3398449"/>
                <a:ext cx="4572000" cy="357277"/>
              </a:xfrm>
              <a:prstGeom prst="rect">
                <a:avLst/>
              </a:prstGeom>
              <a:blipFill>
                <a:blip r:embed="rId9"/>
                <a:stretch>
                  <a:fillRect l="-55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4C2FD-68F0-EF4A-984B-25DCA7F94683}"/>
              </a:ext>
            </a:extLst>
          </p:cNvPr>
          <p:cNvCxnSpPr/>
          <p:nvPr/>
        </p:nvCxnSpPr>
        <p:spPr>
          <a:xfrm>
            <a:off x="4124005" y="4179939"/>
            <a:ext cx="44799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1CA486-7583-D74D-A5DC-84AF1BAF6478}"/>
                  </a:ext>
                </a:extLst>
              </p:cNvPr>
              <p:cNvSpPr txBox="1"/>
              <p:nvPr/>
            </p:nvSpPr>
            <p:spPr>
              <a:xfrm>
                <a:off x="3814988" y="4233800"/>
                <a:ext cx="88018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-</a:t>
                </a:r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функция – 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1CA486-7583-D74D-A5DC-84AF1BAF6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988" y="4233800"/>
                <a:ext cx="880182" cy="507831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99B40F-1B99-9B43-A535-A0FF6722FB6A}"/>
              </a:ext>
            </a:extLst>
          </p:cNvPr>
          <p:cNvCxnSpPr>
            <a:cxnSpLocks/>
          </p:cNvCxnSpPr>
          <p:nvPr/>
        </p:nvCxnSpPr>
        <p:spPr>
          <a:xfrm>
            <a:off x="4795620" y="4179939"/>
            <a:ext cx="10562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AE8584-7A43-9A44-B3DB-0BF35B3B8CDC}"/>
                  </a:ext>
                </a:extLst>
              </p:cNvPr>
              <p:cNvSpPr txBox="1"/>
              <p:nvPr/>
            </p:nvSpPr>
            <p:spPr>
              <a:xfrm>
                <a:off x="4760850" y="4233800"/>
                <a:ext cx="1056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solidFill>
                      <a:srgbClr val="00B050"/>
                    </a:solidFill>
                  </a:rPr>
                  <a:t>Сумма по всем возможным действиям из 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TR" sz="9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AE8584-7A43-9A44-B3DB-0BF35B3B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50" y="4233800"/>
                <a:ext cx="1056283" cy="646331"/>
              </a:xfrm>
              <a:prstGeom prst="rect">
                <a:avLst/>
              </a:prstGeom>
              <a:blipFill>
                <a:blip r:embed="rId11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867F03-9AA0-2043-AF6F-A3B78603A6D1}"/>
                  </a:ext>
                </a:extLst>
              </p:cNvPr>
              <p:cNvSpPr txBox="1"/>
              <p:nvPr/>
            </p:nvSpPr>
            <p:spPr>
              <a:xfrm>
                <a:off x="5948493" y="4233800"/>
                <a:ext cx="136747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-функция - ценность состояния</a:t>
                </a:r>
                <a:r>
                  <a:rPr lang="en-US" sz="9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действии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867F03-9AA0-2043-AF6F-A3B78603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493" y="4233800"/>
                <a:ext cx="1367475" cy="507831"/>
              </a:xfrm>
              <a:prstGeom prst="rect">
                <a:avLst/>
              </a:prstGeom>
              <a:blipFill>
                <a:blip r:embed="rId1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028019-7D78-1547-AF62-CD9232788122}"/>
              </a:ext>
            </a:extLst>
          </p:cNvPr>
          <p:cNvCxnSpPr>
            <a:cxnSpLocks/>
          </p:cNvCxnSpPr>
          <p:nvPr/>
        </p:nvCxnSpPr>
        <p:spPr>
          <a:xfrm>
            <a:off x="6004681" y="4179939"/>
            <a:ext cx="739786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0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sz="2400" dirty="0"/>
              <a:t>Введение в обучение с подкреплением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 и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𝑣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определяет мат ожидание суммарной награды если мы будем действовать из состояния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STIXMathJax_Normal-italic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0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это мат ожидание награды агента в случае если мы из состояния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далее движемся в силу политики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br>
                  <a:rPr lang="ru-RU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1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Связь между 𝑣-функцией и 𝑞-функцией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  <a:blipFill>
                <a:blip r:embed="rId4"/>
                <a:stretch>
                  <a:fillRect l="-753" b="-17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96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Правило сравнения политики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Для политики введем частичный порядок:</a:t>
                </a: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Политика 𝜋′ больше или равна политике 𝜋 если 𝑣-функция от политики 𝜋′ больше или равна 𝑣-функции от политики 𝜋 для любого состояния 𝑠.</a:t>
                </a:r>
                <a:endParaRPr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588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88" name="Google Shape;48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0" name="Google Shape;49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2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7" name="Google Shape;497;p73"/>
          <p:cNvGraphicFramePr/>
          <p:nvPr>
            <p:extLst>
              <p:ext uri="{D42A27DB-BD31-4B8C-83A1-F6EECF244321}">
                <p14:modId xmlns:p14="http://schemas.microsoft.com/office/powerpoint/2010/main" val="2463948981"/>
              </p:ext>
            </p:extLst>
          </p:nvPr>
        </p:nvGraphicFramePr>
        <p:xfrm>
          <a:off x="952500" y="1310992"/>
          <a:ext cx="7239000" cy="2865070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Окружение определяет взаимодействие с агентом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Агент изменяет свои правила взаимодействия со средой (политику) для получения максимальной награды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Политика может быть детерминированной и стохастической. Если политика стохастическая – то агент максимизирует математическое ожидание награды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07049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Агент ориентируется </a:t>
                      </a:r>
                      <a:r>
                        <a:rPr lang="ru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только на текущее состояние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полученное от среды и делает выбор действия </a:t>
                      </a:r>
                      <a:r>
                        <a:rPr lang="ru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только на нем 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 на чем более. Среда изменяет свое состояние </a:t>
                      </a:r>
                      <a:r>
                        <a:rPr lang="ru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только на основе текущего действия 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агента. Все вместе это называется </a:t>
                      </a:r>
                      <a:r>
                        <a:rPr lang="ru" sz="13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марковским процессом принятия решений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2014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Существуют функции ценности состояния и ценности состояния-действия. Они помогают агенту сравнивать политики между собой и выбирать лучшую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2195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605" name="Google Shape;605;p89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rgbClr val="333333"/>
                </a:solidFill>
                <a:highlight>
                  <a:schemeClr val="lt1"/>
                </a:highlight>
              </a:rPr>
              <a:t>Обучение с подкреплением для самых маленьких </a:t>
            </a:r>
            <a:r>
              <a:rPr lang="en-US" sz="1600" dirty="0">
                <a:solidFill>
                  <a:srgbClr val="333333"/>
                </a:solidFill>
                <a:highlight>
                  <a:schemeClr val="lt1"/>
                </a:highlight>
                <a:hlinkClick r:id="rId3"/>
              </a:rPr>
              <a:t>https://habr.com/ru/articles/308094/</a:t>
            </a:r>
            <a:r>
              <a:rPr lang="ru-RU" sz="1600" dirty="0">
                <a:solidFill>
                  <a:srgbClr val="333333"/>
                </a:solidFill>
                <a:highlight>
                  <a:schemeClr val="lt1"/>
                </a:highlight>
              </a:rPr>
              <a:t> 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sz="1600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rgbClr val="333333"/>
                </a:solidFill>
                <a:highlight>
                  <a:schemeClr val="lt1"/>
                </a:highlight>
              </a:rPr>
              <a:t>Обучение с подкреплением: неформальное знакомство</a:t>
            </a:r>
            <a:r>
              <a:rPr lang="ru" sz="1600" dirty="0">
                <a:solidFill>
                  <a:srgbClr val="333333"/>
                </a:solidFill>
                <a:highlight>
                  <a:schemeClr val="lt1"/>
                </a:highlight>
              </a:rPr>
              <a:t> </a:t>
            </a:r>
            <a:r>
              <a:rPr lang="en-US" sz="1600" u="sng" dirty="0">
                <a:solidFill>
                  <a:schemeClr val="accent5"/>
                </a:solidFill>
                <a:highlight>
                  <a:schemeClr val="lt1"/>
                </a:highlight>
                <a:hlinkClick r:id="rId4"/>
              </a:rPr>
              <a:t>https://habr.com/ru/companies/wunderfund/articles/667654/</a:t>
            </a:r>
            <a:endParaRPr lang="ru-RU" sz="1600" u="sng" dirty="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ru-RU" sz="1600" u="sng" dirty="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rgbClr val="333333"/>
                </a:solidFill>
                <a:highlight>
                  <a:schemeClr val="lt1"/>
                </a:highlight>
              </a:rPr>
              <a:t>Введение в обучение с подкреплением </a:t>
            </a:r>
            <a:r>
              <a:rPr lang="en-US" sz="1600" dirty="0">
                <a:solidFill>
                  <a:srgbClr val="333333"/>
                </a:solidFill>
                <a:highlight>
                  <a:schemeClr val="lt1"/>
                </a:highlight>
                <a:hlinkClick r:id="rId5"/>
              </a:rPr>
              <a:t>https://habr.com/ru/companies/otus/articles/429090/</a:t>
            </a:r>
            <a:r>
              <a:rPr lang="ru-RU" sz="1600" dirty="0">
                <a:solidFill>
                  <a:srgbClr val="333333"/>
                </a:solidFill>
                <a:highlight>
                  <a:schemeClr val="lt1"/>
                </a:highlight>
              </a:rPr>
              <a:t> 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ru-RU" sz="1600" dirty="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 dirty="0">
                <a:solidFill>
                  <a:srgbClr val="333333"/>
                </a:solidFill>
                <a:highlight>
                  <a:schemeClr val="lt1"/>
                </a:highlight>
              </a:rPr>
              <a:t>Мотивационное видео </a:t>
            </a:r>
            <a:br>
              <a:rPr lang="ru" sz="1600" dirty="0">
                <a:solidFill>
                  <a:srgbClr val="333333"/>
                </a:solidFill>
                <a:highlight>
                  <a:schemeClr val="lt1"/>
                </a:highlight>
              </a:rPr>
            </a:br>
            <a:r>
              <a:rPr lang="en-US" sz="1600" dirty="0">
                <a:solidFill>
                  <a:srgbClr val="333333"/>
                </a:solidFill>
                <a:highlight>
                  <a:schemeClr val="lt1"/>
                </a:highlight>
                <a:hlinkClick r:id="rId6"/>
              </a:rPr>
              <a:t>https://www.youtube.com/watch?v=9CO6M2HsoIA</a:t>
            </a:r>
            <a:endParaRPr lang="ru-RU" sz="1600" dirty="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sz="1600" dirty="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611" name="Google Shape;61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0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3" name="Google Shape;613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0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14175985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Разобрали основные понятия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что такое марковский процесс принятия решений и почему это важно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для чего строить свои окружения и агентов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На занятии мы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10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14" y="23164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1680040" y="2355929"/>
            <a:ext cx="467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примеры использования RL вам показались наиболее интересными?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1680040" y="3710789"/>
            <a:ext cx="499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показалось сложным?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50" y="36267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#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OTUS RL-2023-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10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726" y="2148424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648" name="Google Shape;648;p95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декабря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2023</a:t>
            </a:r>
            <a:endParaRPr sz="15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95"/>
          <p:cNvSpPr txBox="1"/>
          <p:nvPr/>
        </p:nvSpPr>
        <p:spPr>
          <a:xfrm>
            <a:off x="1915425" y="1826708"/>
            <a:ext cx="61569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Построение среды и агента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650" name="Google Shape;65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5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95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62295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Агент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6524" y="204038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Окружение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4" y="245781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Состояние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92874" y="287524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Действие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54497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417431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6525" y="1811055"/>
            <a:ext cx="601" cy="417431"/>
          </a:xfrm>
          <a:prstGeom prst="curvedConnector3">
            <a:avLst>
              <a:gd name="adj1" fmla="val 3813660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stCxn id="189" idx="1"/>
            <a:endCxn id="190" idx="1"/>
          </p:cNvCxnSpPr>
          <p:nvPr/>
        </p:nvCxnSpPr>
        <p:spPr>
          <a:xfrm rot="10800000" flipV="1">
            <a:off x="786524" y="2228486"/>
            <a:ext cx="12700" cy="4174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stCxn id="190" idx="1"/>
            <a:endCxn id="191" idx="1"/>
          </p:cNvCxnSpPr>
          <p:nvPr/>
        </p:nvCxnSpPr>
        <p:spPr>
          <a:xfrm rot="10800000" flipH="1" flipV="1">
            <a:off x="786524" y="2645917"/>
            <a:ext cx="6350" cy="417431"/>
          </a:xfrm>
          <a:prstGeom prst="curvedConnector3">
            <a:avLst>
              <a:gd name="adj1" fmla="val -36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25" idx="1"/>
          </p:cNvCxnSpPr>
          <p:nvPr/>
        </p:nvCxnSpPr>
        <p:spPr>
          <a:xfrm rot="10800000" flipV="1">
            <a:off x="786524" y="3063348"/>
            <a:ext cx="6350" cy="417431"/>
          </a:xfrm>
          <a:prstGeom prst="curvedConnector3">
            <a:avLst>
              <a:gd name="adj1" fmla="val 37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Google Shape;191;p36">
            <a:extLst>
              <a:ext uri="{FF2B5EF4-FFF2-40B4-BE49-F238E27FC236}">
                <a16:creationId xmlns:a16="http://schemas.microsoft.com/office/drawing/2014/main" id="{3C5CFE15-EC1E-6D49-8E5D-E911ACEDCBE3}"/>
              </a:ext>
            </a:extLst>
          </p:cNvPr>
          <p:cNvSpPr/>
          <p:nvPr/>
        </p:nvSpPr>
        <p:spPr>
          <a:xfrm>
            <a:off x="786524" y="32926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Вознаграждение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91;p36">
            <a:extLst>
              <a:ext uri="{FF2B5EF4-FFF2-40B4-BE49-F238E27FC236}">
                <a16:creationId xmlns:a16="http://schemas.microsoft.com/office/drawing/2014/main" id="{F58A0B48-263C-1B4E-8255-8A92C8FCCAED}"/>
              </a:ext>
            </a:extLst>
          </p:cNvPr>
          <p:cNvSpPr/>
          <p:nvPr/>
        </p:nvSpPr>
        <p:spPr>
          <a:xfrm>
            <a:off x="799225" y="371011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Стратегия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91;p36">
            <a:extLst>
              <a:ext uri="{FF2B5EF4-FFF2-40B4-BE49-F238E27FC236}">
                <a16:creationId xmlns:a16="http://schemas.microsoft.com/office/drawing/2014/main" id="{A1545560-B9E2-A948-951C-648C8EA8999B}"/>
              </a:ext>
            </a:extLst>
          </p:cNvPr>
          <p:cNvSpPr/>
          <p:nvPr/>
        </p:nvSpPr>
        <p:spPr>
          <a:xfrm>
            <a:off x="799225" y="41275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/>
                <a:cs typeface="Roboto"/>
                <a:sym typeface="Roboto"/>
              </a:rPr>
              <a:t>MDP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97;p36">
            <a:extLst>
              <a:ext uri="{FF2B5EF4-FFF2-40B4-BE49-F238E27FC236}">
                <a16:creationId xmlns:a16="http://schemas.microsoft.com/office/drawing/2014/main" id="{0A9B90CD-3EE2-F843-80FC-E5C3E4A23819}"/>
              </a:ext>
            </a:extLst>
          </p:cNvPr>
          <p:cNvCxnSpPr>
            <a:cxnSpLocks/>
            <a:stCxn id="25" idx="1"/>
            <a:endCxn id="26" idx="1"/>
          </p:cNvCxnSpPr>
          <p:nvPr/>
        </p:nvCxnSpPr>
        <p:spPr>
          <a:xfrm rot="10800000" flipH="1" flipV="1">
            <a:off x="786523" y="3480779"/>
            <a:ext cx="12701" cy="417431"/>
          </a:xfrm>
          <a:prstGeom prst="curvedConnector3">
            <a:avLst>
              <a:gd name="adj1" fmla="val -179985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Google Shape;197;p36">
            <a:extLst>
              <a:ext uri="{FF2B5EF4-FFF2-40B4-BE49-F238E27FC236}">
                <a16:creationId xmlns:a16="http://schemas.microsoft.com/office/drawing/2014/main" id="{FC8960A1-9573-F74B-B9A6-E554ED4FD6DF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 rot="10800000" flipV="1">
            <a:off x="799225" y="3898210"/>
            <a:ext cx="12700" cy="4174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97;p36">
            <a:extLst>
              <a:ext uri="{FF2B5EF4-FFF2-40B4-BE49-F238E27FC236}">
                <a16:creationId xmlns:a16="http://schemas.microsoft.com/office/drawing/2014/main" id="{70DB0370-B9AC-E14F-8506-5E84A987C5EA}"/>
              </a:ext>
            </a:extLst>
          </p:cNvPr>
          <p:cNvCxnSpPr>
            <a:cxnSpLocks/>
            <a:stCxn id="27" idx="1"/>
            <a:endCxn id="192" idx="1"/>
          </p:cNvCxnSpPr>
          <p:nvPr/>
        </p:nvCxnSpPr>
        <p:spPr>
          <a:xfrm rot="10800000" flipV="1">
            <a:off x="786525" y="4315641"/>
            <a:ext cx="12700" cy="417429"/>
          </a:xfrm>
          <a:prstGeom prst="curvedConnector3">
            <a:avLst>
              <a:gd name="adj1" fmla="val 19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379B605-A343-A143-8A50-7880C2C2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29" y="1504585"/>
            <a:ext cx="3959244" cy="3228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703931871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 основные понятия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марковский процесс принятия решений и почему это важно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для чего строить свои окружения и агентов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754086512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Reinforcement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построения собственных сред и агентов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6975"/>
            <a:ext cx="3495512" cy="930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Знакомство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с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работы, виртуальное окружение,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git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Ключевые понятия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агент, среда, награда, политика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Построение модели среды и агента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Основные алгоритмы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RL: Q-learning, SARSA, Monte Carlo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54211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Обучение на простых игровых сценариях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488550" y="3001952"/>
            <a:ext cx="305639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62581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400694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453696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241688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87921" y="348207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975086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30.11 -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5073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07.12 -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3512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12.12 -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57258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14.12 -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49571" y="410031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19.12 -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9571" y="462653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21.12 -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6" y="457296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70" y="451687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2357</Words>
  <Application>Microsoft Macintosh PowerPoint</Application>
  <PresentationFormat>On-screen Show (16:9)</PresentationFormat>
  <Paragraphs>511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Symbol</vt:lpstr>
      <vt:lpstr>Adelle Sans Devanagari Thin</vt:lpstr>
      <vt:lpstr>Cambria Math</vt:lpstr>
      <vt:lpstr>AkayaTelivigala</vt:lpstr>
      <vt:lpstr>STIXMathJax_Main</vt:lpstr>
      <vt:lpstr>Calibri</vt:lpstr>
      <vt:lpstr>STIXMathJax_Normal-italic</vt:lpstr>
      <vt:lpstr>Bradley Hand</vt:lpstr>
      <vt:lpstr>Google Sans</vt:lpstr>
      <vt:lpstr>Helvetica Neue</vt:lpstr>
      <vt:lpstr>Arial</vt:lpstr>
      <vt:lpstr>Courier New</vt:lpstr>
      <vt:lpstr>Roboto</vt:lpstr>
      <vt:lpstr>Söhne</vt:lpstr>
      <vt:lpstr>Светлая тема</vt:lpstr>
      <vt:lpstr>Светлая тема</vt:lpstr>
      <vt:lpstr>Reinforcement Learning Основные понятия </vt:lpstr>
      <vt:lpstr>Проверить, идет ли запись</vt:lpstr>
      <vt:lpstr>Reinforcement learning. Введение в обучение с подкреплением.</vt:lpstr>
      <vt:lpstr>Правила вебинара</vt:lpstr>
      <vt:lpstr>Маршрут вебинара</vt:lpstr>
      <vt:lpstr>Цели вебинара</vt:lpstr>
      <vt:lpstr>Смысл</vt:lpstr>
      <vt:lpstr>Карта курса</vt:lpstr>
      <vt:lpstr>Программа курса</vt:lpstr>
      <vt:lpstr>Основные понятия Reinforcement Learning</vt:lpstr>
      <vt:lpstr>PowerPoint Presentation</vt:lpstr>
      <vt:lpstr>Окружение</vt:lpstr>
      <vt:lpstr>Окружение</vt:lpstr>
      <vt:lpstr>Окружение</vt:lpstr>
      <vt:lpstr>Агент</vt:lpstr>
      <vt:lpstr>Агент – Окружение</vt:lpstr>
      <vt:lpstr>Политика</vt:lpstr>
      <vt:lpstr>Награда</vt:lpstr>
      <vt:lpstr>Политика и награда (более строго)</vt:lpstr>
      <vt:lpstr>Коэффициент дисконтирования</vt:lpstr>
      <vt:lpstr>Политика –  детерминированная и стохастическая</vt:lpstr>
      <vt:lpstr>Стохастическая политика</vt:lpstr>
      <vt:lpstr>Задача обучения с подкреплением</vt:lpstr>
      <vt:lpstr>Мат ожидание награды</vt:lpstr>
      <vt:lpstr>Марковский процесс</vt:lpstr>
      <vt:lpstr>Markov Property</vt:lpstr>
      <vt:lpstr>Принцип динамического программирования</vt:lpstr>
      <vt:lpstr>Функция ценности состояния</vt:lpstr>
      <vt:lpstr>Функция ценности состояния-действия</vt:lpstr>
      <vt:lpstr>v-функция и q-функция </vt:lpstr>
      <vt:lpstr>Правило сравнения политики</vt:lpstr>
      <vt:lpstr>Вопросы?</vt:lpstr>
      <vt:lpstr>Ключевые тезисы  </vt:lpstr>
      <vt:lpstr>Список материалов для изучения</vt:lpstr>
      <vt:lpstr>Вопросы?</vt:lpstr>
      <vt:lpstr>Рефлексия</vt:lpstr>
      <vt:lpstr>Отзывы</vt:lpstr>
      <vt:lpstr>Цели вебинара</vt:lpstr>
      <vt:lpstr>Рефлексия</vt:lpstr>
      <vt:lpstr>Следующий вебинар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Введение </dc:title>
  <cp:lastModifiedBy>Стурейко Игорь Олегович</cp:lastModifiedBy>
  <cp:revision>66</cp:revision>
  <dcterms:modified xsi:type="dcterms:W3CDTF">2023-12-12T18:46:28Z</dcterms:modified>
</cp:coreProperties>
</file>